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7" r:id="rId20"/>
    <p:sldId id="274" r:id="rId21"/>
    <p:sldId id="275" r:id="rId22"/>
    <p:sldId id="276" r:id="rId23"/>
    <p:sldId id="277" r:id="rId24"/>
    <p:sldId id="288" r:id="rId25"/>
    <p:sldId id="289" r:id="rId26"/>
    <p:sldId id="291" r:id="rId27"/>
    <p:sldId id="290" r:id="rId28"/>
    <p:sldId id="278" r:id="rId29"/>
    <p:sldId id="279" r:id="rId30"/>
    <p:sldId id="280" r:id="rId31"/>
    <p:sldId id="281" r:id="rId32"/>
    <p:sldId id="282" r:id="rId33"/>
    <p:sldId id="283" r:id="rId34"/>
    <p:sldId id="284" r:id="rId35"/>
    <p:sldId id="285" r:id="rId36"/>
    <p:sldId id="286"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r Widen" initials="PW" lastIdx="1" clrIdx="0">
    <p:extLst>
      <p:ext uri="{19B8F6BF-5375-455C-9EA6-DF929625EA0E}">
        <p15:presenceInfo xmlns:p15="http://schemas.microsoft.com/office/powerpoint/2012/main" userId="a5935c967f2dfd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99621-7F7B-4D6A-B6FF-3716FADD4B67}" v="173" dt="2019-10-08T22:31: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50" d="100"/>
          <a:sy n="50" d="100"/>
        </p:scale>
        <p:origin x="1411"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3E499621-7F7B-4D6A-B6FF-3716FADD4B67}"/>
    <pc:docChg chg="custSel addSld delSld modSld">
      <pc:chgData name="Pher Widen" userId="a5935c967f2dfd7b" providerId="LiveId" clId="{3E499621-7F7B-4D6A-B6FF-3716FADD4B67}" dt="2019-10-08T22:32:36.885" v="277" actId="20577"/>
      <pc:docMkLst>
        <pc:docMk/>
      </pc:docMkLst>
      <pc:sldChg chg="modSp">
        <pc:chgData name="Pher Widen" userId="a5935c967f2dfd7b" providerId="LiveId" clId="{3E499621-7F7B-4D6A-B6FF-3716FADD4B67}" dt="2019-10-08T22:15:31.257" v="91" actId="20577"/>
        <pc:sldMkLst>
          <pc:docMk/>
          <pc:sldMk cId="293110784" sldId="259"/>
        </pc:sldMkLst>
        <pc:spChg chg="mod">
          <ac:chgData name="Pher Widen" userId="a5935c967f2dfd7b" providerId="LiveId" clId="{3E499621-7F7B-4D6A-B6FF-3716FADD4B67}" dt="2019-10-08T22:15:31.257" v="91" actId="20577"/>
          <ac:spMkLst>
            <pc:docMk/>
            <pc:sldMk cId="293110784" sldId="259"/>
            <ac:spMk id="5" creationId="{00000000-0000-0000-0000-000000000000}"/>
          </ac:spMkLst>
        </pc:spChg>
      </pc:sldChg>
      <pc:sldChg chg="modSp">
        <pc:chgData name="Pher Widen" userId="a5935c967f2dfd7b" providerId="LiveId" clId="{3E499621-7F7B-4D6A-B6FF-3716FADD4B67}" dt="2019-09-11T18:43:22.157" v="16" actId="27636"/>
        <pc:sldMkLst>
          <pc:docMk/>
          <pc:sldMk cId="3443988596" sldId="261"/>
        </pc:sldMkLst>
        <pc:spChg chg="mod">
          <ac:chgData name="Pher Widen" userId="a5935c967f2dfd7b" providerId="LiveId" clId="{3E499621-7F7B-4D6A-B6FF-3716FADD4B67}" dt="2019-09-11T18:43:22.157" v="16" actId="27636"/>
          <ac:spMkLst>
            <pc:docMk/>
            <pc:sldMk cId="3443988596" sldId="261"/>
            <ac:spMk id="5" creationId="{00000000-0000-0000-0000-000000000000}"/>
          </ac:spMkLst>
        </pc:spChg>
      </pc:sldChg>
      <pc:sldChg chg="modSp">
        <pc:chgData name="Pher Widen" userId="a5935c967f2dfd7b" providerId="LiveId" clId="{3E499621-7F7B-4D6A-B6FF-3716FADD4B67}" dt="2019-09-11T18:45:18.553" v="33" actId="20577"/>
        <pc:sldMkLst>
          <pc:docMk/>
          <pc:sldMk cId="2618277256" sldId="265"/>
        </pc:sldMkLst>
        <pc:spChg chg="mod">
          <ac:chgData name="Pher Widen" userId="a5935c967f2dfd7b" providerId="LiveId" clId="{3E499621-7F7B-4D6A-B6FF-3716FADD4B67}" dt="2019-09-11T18:45:18.553" v="33" actId="20577"/>
          <ac:spMkLst>
            <pc:docMk/>
            <pc:sldMk cId="2618277256" sldId="265"/>
            <ac:spMk id="5" creationId="{00000000-0000-0000-0000-000000000000}"/>
          </ac:spMkLst>
        </pc:spChg>
      </pc:sldChg>
      <pc:sldChg chg="modSp">
        <pc:chgData name="Pher Widen" userId="a5935c967f2dfd7b" providerId="LiveId" clId="{3E499621-7F7B-4D6A-B6FF-3716FADD4B67}" dt="2019-09-11T18:47:26.966" v="34" actId="20577"/>
        <pc:sldMkLst>
          <pc:docMk/>
          <pc:sldMk cId="1890949859" sldId="277"/>
        </pc:sldMkLst>
        <pc:spChg chg="mod">
          <ac:chgData name="Pher Widen" userId="a5935c967f2dfd7b" providerId="LiveId" clId="{3E499621-7F7B-4D6A-B6FF-3716FADD4B67}" dt="2019-09-11T18:47:26.966" v="34" actId="20577"/>
          <ac:spMkLst>
            <pc:docMk/>
            <pc:sldMk cId="1890949859" sldId="277"/>
            <ac:spMk id="5" creationId="{00000000-0000-0000-0000-000000000000}"/>
          </ac:spMkLst>
        </pc:spChg>
      </pc:sldChg>
      <pc:sldChg chg="modSp">
        <pc:chgData name="Pher Widen" userId="a5935c967f2dfd7b" providerId="LiveId" clId="{3E499621-7F7B-4D6A-B6FF-3716FADD4B67}" dt="2019-09-11T18:48:26.494" v="49" actId="20577"/>
        <pc:sldMkLst>
          <pc:docMk/>
          <pc:sldMk cId="371547457" sldId="288"/>
        </pc:sldMkLst>
        <pc:spChg chg="mod">
          <ac:chgData name="Pher Widen" userId="a5935c967f2dfd7b" providerId="LiveId" clId="{3E499621-7F7B-4D6A-B6FF-3716FADD4B67}" dt="2019-09-11T18:48:26.494" v="49" actId="20577"/>
          <ac:spMkLst>
            <pc:docMk/>
            <pc:sldMk cId="371547457" sldId="288"/>
            <ac:spMk id="2" creationId="{3C35374A-0F63-4490-AEAA-34CA04F984B4}"/>
          </ac:spMkLst>
        </pc:spChg>
      </pc:sldChg>
      <pc:sldChg chg="modSp modAnim">
        <pc:chgData name="Pher Widen" userId="a5935c967f2dfd7b" providerId="LiveId" clId="{3E499621-7F7B-4D6A-B6FF-3716FADD4B67}" dt="2019-10-08T22:31:44.444" v="271"/>
        <pc:sldMkLst>
          <pc:docMk/>
          <pc:sldMk cId="185336769" sldId="289"/>
        </pc:sldMkLst>
        <pc:spChg chg="mod">
          <ac:chgData name="Pher Widen" userId="a5935c967f2dfd7b" providerId="LiveId" clId="{3E499621-7F7B-4D6A-B6FF-3716FADD4B67}" dt="2019-10-08T22:31:44.444" v="271"/>
          <ac:spMkLst>
            <pc:docMk/>
            <pc:sldMk cId="185336769" sldId="289"/>
            <ac:spMk id="7" creationId="{BF216523-3B6E-42DE-9A8F-6199BD0287EE}"/>
          </ac:spMkLst>
        </pc:spChg>
      </pc:sldChg>
      <pc:sldChg chg="addSp delSp add del">
        <pc:chgData name="Pher Widen" userId="a5935c967f2dfd7b" providerId="LiveId" clId="{3E499621-7F7B-4D6A-B6FF-3716FADD4B67}" dt="2019-10-08T22:13:03.498" v="71"/>
        <pc:sldMkLst>
          <pc:docMk/>
          <pc:sldMk cId="1344328429" sldId="290"/>
        </pc:sldMkLst>
        <pc:spChg chg="add del">
          <ac:chgData name="Pher Widen" userId="a5935c967f2dfd7b" providerId="LiveId" clId="{3E499621-7F7B-4D6A-B6FF-3716FADD4B67}" dt="2019-10-08T22:13:01.370" v="70"/>
          <ac:spMkLst>
            <pc:docMk/>
            <pc:sldMk cId="1344328429" sldId="290"/>
            <ac:spMk id="4" creationId="{52D01DA9-936C-437B-90E7-A61B7F9EB948}"/>
          </ac:spMkLst>
        </pc:spChg>
      </pc:sldChg>
      <pc:sldChg chg="addSp modSp add">
        <pc:chgData name="Pher Widen" userId="a5935c967f2dfd7b" providerId="LiveId" clId="{3E499621-7F7B-4D6A-B6FF-3716FADD4B67}" dt="2019-10-08T22:28:19.994" v="176" actId="20577"/>
        <pc:sldMkLst>
          <pc:docMk/>
          <pc:sldMk cId="3003592830" sldId="290"/>
        </pc:sldMkLst>
        <pc:spChg chg="add mod">
          <ac:chgData name="Pher Widen" userId="a5935c967f2dfd7b" providerId="LiveId" clId="{3E499621-7F7B-4D6A-B6FF-3716FADD4B67}" dt="2019-10-08T22:28:19.994" v="176" actId="20577"/>
          <ac:spMkLst>
            <pc:docMk/>
            <pc:sldMk cId="3003592830" sldId="290"/>
            <ac:spMk id="4" creationId="{4BF378F4-9F54-4896-B34D-B252672FFD58}"/>
          </ac:spMkLst>
        </pc:spChg>
      </pc:sldChg>
      <pc:sldChg chg="addSp modSp add">
        <pc:chgData name="Pher Widen" userId="a5935c967f2dfd7b" providerId="LiveId" clId="{3E499621-7F7B-4D6A-B6FF-3716FADD4B67}" dt="2019-10-08T22:32:36.885" v="277" actId="20577"/>
        <pc:sldMkLst>
          <pc:docMk/>
          <pc:sldMk cId="443773670" sldId="291"/>
        </pc:sldMkLst>
        <pc:spChg chg="add mod">
          <ac:chgData name="Pher Widen" userId="a5935c967f2dfd7b" providerId="LiveId" clId="{3E499621-7F7B-4D6A-B6FF-3716FADD4B67}" dt="2019-10-08T22:32:36.885" v="277" actId="20577"/>
          <ac:spMkLst>
            <pc:docMk/>
            <pc:sldMk cId="443773670" sldId="291"/>
            <ac:spMk id="4" creationId="{8FF0B3C1-C4CD-4C4E-9501-888703C4933A}"/>
          </ac:spMkLst>
        </pc:spChg>
      </pc:sldChg>
    </pc:docChg>
  </pc:docChgLst>
  <pc:docChgLst>
    <pc:chgData name="Pher Widen" userId="a5935c967f2dfd7b" providerId="LiveId" clId="{15F2F694-7478-446F-A2E9-D3EE5F9F36E0}"/>
    <pc:docChg chg="custSel addSld modSld">
      <pc:chgData name="Pher Widen" userId="a5935c967f2dfd7b" providerId="LiveId" clId="{15F2F694-7478-446F-A2E9-D3EE5F9F36E0}" dt="2019-09-11T10:46:53.051" v="1757" actId="20577"/>
      <pc:docMkLst>
        <pc:docMk/>
      </pc:docMkLst>
      <pc:sldChg chg="modSp">
        <pc:chgData name="Pher Widen" userId="a5935c967f2dfd7b" providerId="LiveId" clId="{15F2F694-7478-446F-A2E9-D3EE5F9F36E0}" dt="2019-09-11T10:08:24.930" v="104" actId="20577"/>
        <pc:sldMkLst>
          <pc:docMk/>
          <pc:sldMk cId="1523627568" sldId="268"/>
        </pc:sldMkLst>
        <pc:spChg chg="mod">
          <ac:chgData name="Pher Widen" userId="a5935c967f2dfd7b" providerId="LiveId" clId="{15F2F694-7478-446F-A2E9-D3EE5F9F36E0}" dt="2019-09-11T10:08:24.930" v="104" actId="20577"/>
          <ac:spMkLst>
            <pc:docMk/>
            <pc:sldMk cId="1523627568" sldId="268"/>
            <ac:spMk id="5" creationId="{00000000-0000-0000-0000-000000000000}"/>
          </ac:spMkLst>
        </pc:spChg>
      </pc:sldChg>
      <pc:sldChg chg="modSp">
        <pc:chgData name="Pher Widen" userId="a5935c967f2dfd7b" providerId="LiveId" clId="{15F2F694-7478-446F-A2E9-D3EE5F9F36E0}" dt="2019-09-11T10:10:13.912" v="172" actId="20577"/>
        <pc:sldMkLst>
          <pc:docMk/>
          <pc:sldMk cId="3677490979" sldId="273"/>
        </pc:sldMkLst>
        <pc:spChg chg="mod">
          <ac:chgData name="Pher Widen" userId="a5935c967f2dfd7b" providerId="LiveId" clId="{15F2F694-7478-446F-A2E9-D3EE5F9F36E0}" dt="2019-09-11T10:10:13.912" v="172" actId="20577"/>
          <ac:spMkLst>
            <pc:docMk/>
            <pc:sldMk cId="3677490979" sldId="273"/>
            <ac:spMk id="5" creationId="{00000000-0000-0000-0000-000000000000}"/>
          </ac:spMkLst>
        </pc:spChg>
      </pc:sldChg>
      <pc:sldChg chg="modSp">
        <pc:chgData name="Pher Widen" userId="a5935c967f2dfd7b" providerId="LiveId" clId="{15F2F694-7478-446F-A2E9-D3EE5F9F36E0}" dt="2019-09-11T10:11:28.319" v="175" actId="27636"/>
        <pc:sldMkLst>
          <pc:docMk/>
          <pc:sldMk cId="1890949859" sldId="277"/>
        </pc:sldMkLst>
        <pc:spChg chg="mod">
          <ac:chgData name="Pher Widen" userId="a5935c967f2dfd7b" providerId="LiveId" clId="{15F2F694-7478-446F-A2E9-D3EE5F9F36E0}" dt="2019-09-11T10:11:28.319" v="175" actId="27636"/>
          <ac:spMkLst>
            <pc:docMk/>
            <pc:sldMk cId="1890949859" sldId="277"/>
            <ac:spMk id="5" creationId="{00000000-0000-0000-0000-000000000000}"/>
          </ac:spMkLst>
        </pc:spChg>
      </pc:sldChg>
      <pc:sldChg chg="modSp add modAnim">
        <pc:chgData name="Pher Widen" userId="a5935c967f2dfd7b" providerId="LiveId" clId="{15F2F694-7478-446F-A2E9-D3EE5F9F36E0}" dt="2019-09-11T10:40:12.993" v="1687"/>
        <pc:sldMkLst>
          <pc:docMk/>
          <pc:sldMk cId="371547457" sldId="288"/>
        </pc:sldMkLst>
        <pc:spChg chg="mod">
          <ac:chgData name="Pher Widen" userId="a5935c967f2dfd7b" providerId="LiveId" clId="{15F2F694-7478-446F-A2E9-D3EE5F9F36E0}" dt="2019-09-11T10:19:56.719" v="529" actId="114"/>
          <ac:spMkLst>
            <pc:docMk/>
            <pc:sldMk cId="371547457" sldId="288"/>
            <ac:spMk id="2" creationId="{3C35374A-0F63-4490-AEAA-34CA04F984B4}"/>
          </ac:spMkLst>
        </pc:spChg>
        <pc:spChg chg="mod">
          <ac:chgData name="Pher Widen" userId="a5935c967f2dfd7b" providerId="LiveId" clId="{15F2F694-7478-446F-A2E9-D3EE5F9F36E0}" dt="2019-09-11T10:25:35.381" v="759" actId="20577"/>
          <ac:spMkLst>
            <pc:docMk/>
            <pc:sldMk cId="371547457" sldId="288"/>
            <ac:spMk id="3" creationId="{A29CD563-B378-48DD-B41C-C55200F554BE}"/>
          </ac:spMkLst>
        </pc:spChg>
      </pc:sldChg>
      <pc:sldChg chg="addSp delSp modSp add modAnim">
        <pc:chgData name="Pher Widen" userId="a5935c967f2dfd7b" providerId="LiveId" clId="{15F2F694-7478-446F-A2E9-D3EE5F9F36E0}" dt="2019-09-11T10:46:53.051" v="1757" actId="20577"/>
        <pc:sldMkLst>
          <pc:docMk/>
          <pc:sldMk cId="185336769" sldId="289"/>
        </pc:sldMkLst>
        <pc:spChg chg="del">
          <ac:chgData name="Pher Widen" userId="a5935c967f2dfd7b" providerId="LiveId" clId="{15F2F694-7478-446F-A2E9-D3EE5F9F36E0}" dt="2019-09-11T10:26:11.396" v="761"/>
          <ac:spMkLst>
            <pc:docMk/>
            <pc:sldMk cId="185336769" sldId="289"/>
            <ac:spMk id="2" creationId="{4D14F86E-BC06-4BB2-8953-689FA9A7897E}"/>
          </ac:spMkLst>
        </pc:spChg>
        <pc:spChg chg="del">
          <ac:chgData name="Pher Widen" userId="a5935c967f2dfd7b" providerId="LiveId" clId="{15F2F694-7478-446F-A2E9-D3EE5F9F36E0}" dt="2019-09-11T10:26:11.396" v="761"/>
          <ac:spMkLst>
            <pc:docMk/>
            <pc:sldMk cId="185336769" sldId="289"/>
            <ac:spMk id="3" creationId="{349EF627-D3CF-4E67-8524-03FE066B65C7}"/>
          </ac:spMkLst>
        </pc:spChg>
        <pc:spChg chg="add del mod">
          <ac:chgData name="Pher Widen" userId="a5935c967f2dfd7b" providerId="LiveId" clId="{15F2F694-7478-446F-A2E9-D3EE5F9F36E0}" dt="2019-09-11T10:27:25.794" v="764"/>
          <ac:spMkLst>
            <pc:docMk/>
            <pc:sldMk cId="185336769" sldId="289"/>
            <ac:spMk id="6" creationId="{A34818D8-1B10-49AA-8F73-33FEDF73CDB9}"/>
          </ac:spMkLst>
        </pc:spChg>
        <pc:spChg chg="add mod">
          <ac:chgData name="Pher Widen" userId="a5935c967f2dfd7b" providerId="LiveId" clId="{15F2F694-7478-446F-A2E9-D3EE5F9F36E0}" dt="2019-09-11T10:46:53.051" v="1757" actId="20577"/>
          <ac:spMkLst>
            <pc:docMk/>
            <pc:sldMk cId="185336769" sldId="289"/>
            <ac:spMk id="7" creationId="{BF216523-3B6E-42DE-9A8F-6199BD0287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D6243-B368-4E05-B034-633DCD3A1CA5}" type="datetimeFigureOut">
              <a:rPr lang="sv-SE" smtClean="0"/>
              <a:t>2019-10-09</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7D612-88A9-4204-8D90-6578FDEC43D7}" type="slidenum">
              <a:rPr lang="sv-SE" smtClean="0"/>
              <a:t>‹#›</a:t>
            </a:fld>
            <a:endParaRPr lang="sv-SE" dirty="0"/>
          </a:p>
        </p:txBody>
      </p:sp>
    </p:spTree>
    <p:extLst>
      <p:ext uri="{BB962C8B-B14F-4D97-AF65-F5344CB8AC3E}">
        <p14:creationId xmlns:p14="http://schemas.microsoft.com/office/powerpoint/2010/main" val="120139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B87D612-88A9-4204-8D90-6578FDEC43D7}" type="slidenum">
              <a:rPr lang="sv-SE" smtClean="0"/>
              <a:t>1</a:t>
            </a:fld>
            <a:endParaRPr lang="sv-SE" dirty="0"/>
          </a:p>
        </p:txBody>
      </p:sp>
    </p:spTree>
    <p:extLst>
      <p:ext uri="{BB962C8B-B14F-4D97-AF65-F5344CB8AC3E}">
        <p14:creationId xmlns:p14="http://schemas.microsoft.com/office/powerpoint/2010/main" val="118614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816E95B4-5D5C-406B-8A9B-5D7E2F32ADA5}"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29867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724983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533779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903397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614419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3871681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6B072DD-8159-4455-BEB7-290A4C1D27DB}"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62638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6CB705-0483-4614-8922-21127E1FC8F3}"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52827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CC15B11-7379-406D-B8BC-681B4280404C}"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2999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FE9F7FF-E49E-4BA4-A105-7980A879AA59}" type="datetime1">
              <a:rPr lang="sv-SE" smtClean="0"/>
              <a:t>2019-10-09</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84294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18D02751-BF71-4675-83C8-357A8E2D552E}"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22715188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E1E0081-7856-48F0-A2D0-51664496C133}" type="datetime1">
              <a:rPr lang="sv-SE" smtClean="0"/>
              <a:t>2019-10-09</a:t>
            </a:fld>
            <a:endParaRPr lang="sv-SE" dirty="0"/>
          </a:p>
        </p:txBody>
      </p:sp>
      <p:sp>
        <p:nvSpPr>
          <p:cNvPr id="8" name="Footer Placeholder 7"/>
          <p:cNvSpPr>
            <a:spLocks noGrp="1"/>
          </p:cNvSpPr>
          <p:nvPr>
            <p:ph type="ftr" sz="quarter" idx="11"/>
          </p:nvPr>
        </p:nvSpPr>
        <p:spPr/>
        <p:txBody>
          <a:bodyPr/>
          <a:lstStyle/>
          <a:p>
            <a:r>
              <a:rPr lang="sv-SE"/>
              <a:t>prw 2016</a:t>
            </a:r>
            <a:endParaRPr lang="sv-SE" dirty="0"/>
          </a:p>
        </p:txBody>
      </p:sp>
      <p:sp>
        <p:nvSpPr>
          <p:cNvPr id="9" name="Slide Number Placeholder 8"/>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594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7958368A-557E-464D-9EF3-75B2656C569A}" type="datetime1">
              <a:rPr lang="sv-SE" smtClean="0"/>
              <a:t>2019-10-09</a:t>
            </a:fld>
            <a:endParaRPr lang="sv-SE" dirty="0"/>
          </a:p>
        </p:txBody>
      </p:sp>
      <p:sp>
        <p:nvSpPr>
          <p:cNvPr id="4" name="Footer Placeholder 3"/>
          <p:cNvSpPr>
            <a:spLocks noGrp="1"/>
          </p:cNvSpPr>
          <p:nvPr>
            <p:ph type="ftr" sz="quarter" idx="11"/>
          </p:nvPr>
        </p:nvSpPr>
        <p:spPr/>
        <p:txBody>
          <a:bodyPr/>
          <a:lstStyle/>
          <a:p>
            <a:r>
              <a:rPr lang="sv-SE"/>
              <a:t>prw 2016</a:t>
            </a:r>
            <a:endParaRPr lang="sv-SE" dirty="0"/>
          </a:p>
        </p:txBody>
      </p:sp>
      <p:sp>
        <p:nvSpPr>
          <p:cNvPr id="5" name="Slide Number Placeholder 4"/>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02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79D7B9-7C59-4841-B0EA-C4DCBC8819C1}" type="datetime1">
              <a:rPr lang="sv-SE" smtClean="0"/>
              <a:t>2019-10-09</a:t>
            </a:fld>
            <a:endParaRPr lang="sv-SE" dirty="0"/>
          </a:p>
        </p:txBody>
      </p:sp>
      <p:sp>
        <p:nvSpPr>
          <p:cNvPr id="3" name="Footer Placeholder 2"/>
          <p:cNvSpPr>
            <a:spLocks noGrp="1"/>
          </p:cNvSpPr>
          <p:nvPr>
            <p:ph type="ftr" sz="quarter" idx="11"/>
          </p:nvPr>
        </p:nvSpPr>
        <p:spPr/>
        <p:txBody>
          <a:bodyPr/>
          <a:lstStyle/>
          <a:p>
            <a:r>
              <a:rPr lang="sv-SE"/>
              <a:t>prw 2016</a:t>
            </a:r>
            <a:endParaRPr lang="sv-SE" dirty="0"/>
          </a:p>
        </p:txBody>
      </p:sp>
      <p:sp>
        <p:nvSpPr>
          <p:cNvPr id="4" name="Slide Number Placeholder 3"/>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0494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8D02751-BF71-4675-83C8-357A8E2D552E}"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930565848"/>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8CAF1A03-E1FC-4683-B81B-37BE7DE5F72A}" type="datetime1">
              <a:rPr lang="sv-SE" smtClean="0"/>
              <a:t>2019-10-09</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59144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D02751-BF71-4675-83C8-357A8E2D552E}" type="datetime1">
              <a:rPr lang="sv-SE" smtClean="0"/>
              <a:t>2019-10-09</a:t>
            </a:fld>
            <a:endParaRPr lang="sv-SE"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a:t>prw 2016</a:t>
            </a:r>
            <a:endParaRPr lang="sv-SE"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41C47C-10C4-4887-998C-E62EBD7A2E93}" type="slidenum">
              <a:rPr lang="sv-SE" smtClean="0"/>
              <a:t>‹#›</a:t>
            </a:fld>
            <a:endParaRPr lang="sv-SE" dirty="0"/>
          </a:p>
        </p:txBody>
      </p:sp>
    </p:spTree>
    <p:extLst>
      <p:ext uri="{BB962C8B-B14F-4D97-AF65-F5344CB8AC3E}">
        <p14:creationId xmlns:p14="http://schemas.microsoft.com/office/powerpoint/2010/main" val="140597760"/>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919" r:id="rId14"/>
    <p:sldLayoutId id="2147483920" r:id="rId15"/>
    <p:sldLayoutId id="2147483921"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467544" y="404664"/>
            <a:ext cx="7920880" cy="369332"/>
          </a:xfrm>
          <a:prstGeom prst="rect">
            <a:avLst/>
          </a:prstGeom>
          <a:noFill/>
        </p:spPr>
        <p:txBody>
          <a:bodyPr wrap="square" rtlCol="0">
            <a:spAutoFit/>
          </a:bodyPr>
          <a:lstStyle/>
          <a:p>
            <a:pPr algn="ctr"/>
            <a:r>
              <a:rPr lang="sv-SE" b="1" dirty="0"/>
              <a:t>Lag om medbestämmande i arbetslivet 1977 (MBL)</a:t>
            </a:r>
          </a:p>
        </p:txBody>
      </p:sp>
      <p:sp>
        <p:nvSpPr>
          <p:cNvPr id="10" name="textruta 9"/>
          <p:cNvSpPr txBox="1"/>
          <p:nvPr/>
        </p:nvSpPr>
        <p:spPr>
          <a:xfrm>
            <a:off x="467544" y="1196752"/>
            <a:ext cx="8352928" cy="5262979"/>
          </a:xfrm>
          <a:prstGeom prst="rect">
            <a:avLst/>
          </a:prstGeom>
          <a:noFill/>
        </p:spPr>
        <p:txBody>
          <a:bodyPr wrap="square" rtlCol="0">
            <a:spAutoFit/>
          </a:bodyPr>
          <a:lstStyle/>
          <a:p>
            <a:r>
              <a:rPr lang="sv-SE" sz="2400" dirty="0">
                <a:latin typeface="Garamond" panose="02020404030301010803" pitchFamily="18" charset="0"/>
              </a:rPr>
              <a:t>* MBL garanterar främst rätt till förhandling och information för arbetstagarorganisationerna.</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är till stora delar </a:t>
            </a:r>
            <a:r>
              <a:rPr lang="sv-SE" sz="2400" b="1" dirty="0">
                <a:latin typeface="Garamond" panose="02020404030301010803" pitchFamily="18" charset="0"/>
              </a:rPr>
              <a:t>semidispositiv</a:t>
            </a:r>
            <a:r>
              <a:rPr lang="sv-SE" sz="2400" dirty="0">
                <a:latin typeface="Garamond" panose="02020404030301010803" pitchFamily="18" charset="0"/>
              </a:rPr>
              <a:t>, innehåller </a:t>
            </a:r>
            <a:r>
              <a:rPr lang="sv-SE" sz="2400" b="1" dirty="0">
                <a:latin typeface="Garamond" panose="02020404030301010803" pitchFamily="18" charset="0"/>
              </a:rPr>
              <a:t>EU-spärrar</a:t>
            </a:r>
            <a:r>
              <a:rPr lang="sv-SE" sz="2400" dirty="0">
                <a:latin typeface="Garamond" panose="02020404030301010803" pitchFamily="18" charset="0"/>
              </a:rPr>
              <a:t>.</a:t>
            </a:r>
          </a:p>
          <a:p>
            <a:r>
              <a:rPr lang="sv-SE" sz="2400" dirty="0">
                <a:latin typeface="Garamond" panose="02020404030301010803" pitchFamily="18" charset="0"/>
              </a:rPr>
              <a:t>* I huvudsak </a:t>
            </a:r>
            <a:r>
              <a:rPr lang="sv-SE" sz="2400" b="1" dirty="0">
                <a:latin typeface="Garamond" panose="02020404030301010803" pitchFamily="18" charset="0"/>
              </a:rPr>
              <a:t>gäller arbetsgivarens mening(</a:t>
            </a:r>
            <a:r>
              <a:rPr lang="sv-SE" sz="2400" b="1">
                <a:latin typeface="Garamond" panose="02020404030301010803" pitchFamily="18" charset="0"/>
              </a:rPr>
              <a:t>i medbestämmandefrågor) </a:t>
            </a:r>
            <a:r>
              <a:rPr lang="sv-SE" sz="2400" b="1" dirty="0">
                <a:latin typeface="Garamond" panose="02020404030301010803" pitchFamily="18" charset="0"/>
              </a:rPr>
              <a:t>vid oenighet </a:t>
            </a:r>
            <a:r>
              <a:rPr lang="sv-SE" sz="2400" dirty="0">
                <a:latin typeface="Garamond" panose="02020404030301010803" pitchFamily="18" charset="0"/>
              </a:rPr>
              <a:t>mellan parterna, vissa tolkningsföreträden och vetorätt för arbetstagarorganisationerna förekommer.</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gäller oftast även i offentlig verksamhet, i vissa delar tar LOA över regleringen för den offentliga sektorn.</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Vem är arbetstagare? De som inte är arbetstagare undantas från MBL!</a:t>
            </a:r>
          </a:p>
        </p:txBody>
      </p:sp>
      <p:sp>
        <p:nvSpPr>
          <p:cNvPr id="11" name="Platshållare för sidfot 10"/>
          <p:cNvSpPr>
            <a:spLocks noGrp="1"/>
          </p:cNvSpPr>
          <p:nvPr>
            <p:ph type="ftr" sz="quarter" idx="11"/>
          </p:nvPr>
        </p:nvSpPr>
        <p:spPr/>
        <p:txBody>
          <a:bodyPr/>
          <a:lstStyle/>
          <a:p>
            <a:r>
              <a:rPr lang="sv-SE" dirty="0"/>
              <a:t>prw 2019</a:t>
            </a:r>
          </a:p>
        </p:txBody>
      </p:sp>
      <p:sp>
        <p:nvSpPr>
          <p:cNvPr id="12" name="Platshållare för bildnummer 11"/>
          <p:cNvSpPr>
            <a:spLocks noGrp="1"/>
          </p:cNvSpPr>
          <p:nvPr>
            <p:ph type="sldNum" sz="quarter" idx="12"/>
          </p:nvPr>
        </p:nvSpPr>
        <p:spPr/>
        <p:txBody>
          <a:bodyPr/>
          <a:lstStyle/>
          <a:p>
            <a:fld id="{D541C47C-10C4-4887-998C-E62EBD7A2E93}" type="slidenum">
              <a:rPr lang="sv-SE" smtClean="0"/>
              <a:t>1</a:t>
            </a:fld>
            <a:endParaRPr lang="sv-SE" dirty="0"/>
          </a:p>
        </p:txBody>
      </p:sp>
    </p:spTree>
    <p:extLst>
      <p:ext uri="{BB962C8B-B14F-4D97-AF65-F5344CB8AC3E}">
        <p14:creationId xmlns:p14="http://schemas.microsoft.com/office/powerpoint/2010/main" val="366221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information §§ 18-22</a:t>
            </a:r>
          </a:p>
        </p:txBody>
      </p:sp>
      <p:sp>
        <p:nvSpPr>
          <p:cNvPr id="5" name="Platshållare för innehåll 4"/>
          <p:cNvSpPr>
            <a:spLocks noGrp="1"/>
          </p:cNvSpPr>
          <p:nvPr>
            <p:ph idx="1"/>
          </p:nvPr>
        </p:nvSpPr>
        <p:spPr/>
        <p:txBody>
          <a:bodyPr>
            <a:normAutofit/>
          </a:bodyPr>
          <a:lstStyle/>
          <a:p>
            <a:r>
              <a:rPr lang="sv-SE" dirty="0"/>
              <a:t>§ 18 Editionsplikt, part som åberopar skriftlig handling ska hålla den tillgänglig för motparten på begäran.</a:t>
            </a:r>
          </a:p>
          <a:p>
            <a:r>
              <a:rPr lang="sv-SE" dirty="0"/>
              <a:t>§ 19 Fortlöpande information. Arbetsgivare ska fortlöpande hålla kollektivavtalsbunden organisation informerad om arbetsgivarens verksamhets utveckling och arbetsgivarpolitiken. Avser endast frågor där arbetsgivaren har ensam beslutanderätt</a:t>
            </a:r>
          </a:p>
          <a:p>
            <a:r>
              <a:rPr lang="sv-SE" dirty="0"/>
              <a:t>§ 19 a samma rätt till fortlöpande information för icke kollektivavtalsbunden organisation som har medlemmar hos arbetsgivaren</a:t>
            </a:r>
          </a:p>
          <a:p>
            <a:r>
              <a:rPr lang="sv-SE" dirty="0"/>
              <a:t>§ 19 b rätt till ledighet för informationsmottagaren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10</a:t>
            </a:fld>
            <a:endParaRPr lang="sv-SE" dirty="0"/>
          </a:p>
        </p:txBody>
      </p:sp>
    </p:spTree>
    <p:extLst>
      <p:ext uri="{BB962C8B-B14F-4D97-AF65-F5344CB8AC3E}">
        <p14:creationId xmlns:p14="http://schemas.microsoft.com/office/powerpoint/2010/main" val="26182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fortlöpande information, forts</a:t>
            </a:r>
          </a:p>
        </p:txBody>
      </p:sp>
      <p:sp>
        <p:nvSpPr>
          <p:cNvPr id="5" name="Platshållare för innehåll 4"/>
          <p:cNvSpPr>
            <a:spLocks noGrp="1"/>
          </p:cNvSpPr>
          <p:nvPr>
            <p:ph idx="1"/>
          </p:nvPr>
        </p:nvSpPr>
        <p:spPr/>
        <p:txBody>
          <a:bodyPr/>
          <a:lstStyle/>
          <a:p>
            <a:r>
              <a:rPr lang="sv-SE" dirty="0"/>
              <a:t>§ 20 Mottagare av information, lokal respektive central arbetstagarorganisation</a:t>
            </a:r>
          </a:p>
          <a:p>
            <a:r>
              <a:rPr lang="sv-SE" dirty="0"/>
              <a:t>§ 21 Tystnadsplikt rörande information som ska lämnas</a:t>
            </a:r>
          </a:p>
          <a:p>
            <a:r>
              <a:rPr lang="sv-SE" dirty="0"/>
              <a:t>§ 22 Styrelseledamots rätt till information (tystnadsplikten överförs till hen)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11</a:t>
            </a:fld>
            <a:endParaRPr lang="sv-SE" dirty="0"/>
          </a:p>
        </p:txBody>
      </p:sp>
    </p:spTree>
    <p:extLst>
      <p:ext uri="{BB962C8B-B14F-4D97-AF65-F5344CB8AC3E}">
        <p14:creationId xmlns:p14="http://schemas.microsoft.com/office/powerpoint/2010/main" val="381686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Kollektivavtal 23-32 §§</a:t>
            </a:r>
          </a:p>
        </p:txBody>
      </p:sp>
      <p:sp>
        <p:nvSpPr>
          <p:cNvPr id="5" name="Platshållare för innehåll 4"/>
          <p:cNvSpPr>
            <a:spLocks noGrp="1"/>
          </p:cNvSpPr>
          <p:nvPr>
            <p:ph idx="1"/>
          </p:nvPr>
        </p:nvSpPr>
        <p:spPr/>
        <p:txBody>
          <a:bodyPr>
            <a:normAutofit/>
          </a:bodyPr>
          <a:lstStyle/>
          <a:p>
            <a:r>
              <a:rPr lang="sv-SE" dirty="0"/>
              <a:t>§ 23 Kollektivavtal är </a:t>
            </a:r>
            <a:r>
              <a:rPr lang="sv-SE" u="sng" dirty="0"/>
              <a:t>skriftligt</a:t>
            </a:r>
            <a:r>
              <a:rPr lang="sv-SE" dirty="0"/>
              <a:t> </a:t>
            </a:r>
            <a:r>
              <a:rPr lang="sv-SE" u="sng" dirty="0"/>
              <a:t>avtal</a:t>
            </a:r>
            <a:r>
              <a:rPr lang="sv-SE" dirty="0"/>
              <a:t> mellan arbetstagarorganisation och arbetsgivare eller arbetsgivarorganisation</a:t>
            </a:r>
          </a:p>
          <a:p>
            <a:r>
              <a:rPr lang="sv-SE" dirty="0"/>
              <a:t>- om </a:t>
            </a:r>
            <a:r>
              <a:rPr lang="sv-SE" u="sng" dirty="0"/>
              <a:t>anställningsvillkor eller förhållandet mellan arbetsgivare och arbetstagare</a:t>
            </a:r>
            <a:br>
              <a:rPr lang="sv-SE" u="sng" dirty="0"/>
            </a:br>
            <a:endParaRPr lang="sv-SE" u="sng" dirty="0"/>
          </a:p>
          <a:p>
            <a:r>
              <a:rPr lang="sv-SE" dirty="0"/>
              <a:t>- samtliga frågor som faller inom MBL:s tillämpningsområde kan regleras i kollektivavtal</a:t>
            </a:r>
            <a:br>
              <a:rPr lang="sv-SE" dirty="0"/>
            </a:br>
            <a:endParaRPr lang="sv-SE" dirty="0"/>
          </a:p>
          <a:p>
            <a:r>
              <a:rPr lang="sv-SE" dirty="0"/>
              <a:t>- tolkning av kollektivavtal sker genom konstaterande av gemensam partsavsikt, saknas detta så sker tolkningen genom kollektivavtalets ordalydelse.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12</a:t>
            </a:fld>
            <a:endParaRPr lang="sv-SE" dirty="0"/>
          </a:p>
        </p:txBody>
      </p:sp>
    </p:spTree>
    <p:extLst>
      <p:ext uri="{BB962C8B-B14F-4D97-AF65-F5344CB8AC3E}">
        <p14:creationId xmlns:p14="http://schemas.microsoft.com/office/powerpoint/2010/main" val="15403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Bundenhet av kollektivavtal § 26</a:t>
            </a:r>
          </a:p>
        </p:txBody>
      </p:sp>
      <p:sp>
        <p:nvSpPr>
          <p:cNvPr id="5" name="Platshållare för innehåll 4"/>
          <p:cNvSpPr>
            <a:spLocks noGrp="1"/>
          </p:cNvSpPr>
          <p:nvPr>
            <p:ph idx="1"/>
          </p:nvPr>
        </p:nvSpPr>
        <p:spPr/>
        <p:txBody>
          <a:bodyPr>
            <a:normAutofit lnSpcReduction="10000"/>
          </a:bodyPr>
          <a:lstStyle/>
          <a:p>
            <a:r>
              <a:rPr lang="sv-SE" dirty="0"/>
              <a:t>Kollektivavtal binder medlem i avtalsslutande organisation.</a:t>
            </a:r>
          </a:p>
          <a:p>
            <a:r>
              <a:rPr lang="sv-SE" dirty="0"/>
              <a:t>Arbetsgivaren får inte tillämpa sämre villkor för den som står utanför den avtalsslutande fackliga organisationen, (under förutsättning att hen är anställd med i huvudsak jämförliga arbetsuppgifter/arbetsskyldighet) = ”kollektivavtalets normerande verkan”</a:t>
            </a:r>
          </a:p>
          <a:p>
            <a:r>
              <a:rPr lang="sv-SE" dirty="0"/>
              <a:t> Hängavtal för företag som inte tillhör en arbetsgivarorganisation kan ”hänga på” ett kollektivavtal som slutits av behöriga organisationer som då binder arbetsgivare och arbetstagare till det aktuella kollektivavtalet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13</a:t>
            </a:fld>
            <a:endParaRPr lang="sv-SE" dirty="0"/>
          </a:p>
        </p:txBody>
      </p:sp>
    </p:spTree>
    <p:extLst>
      <p:ext uri="{BB962C8B-B14F-4D97-AF65-F5344CB8AC3E}">
        <p14:creationId xmlns:p14="http://schemas.microsoft.com/office/powerpoint/2010/main" val="152362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27 Giltiga avvikelser från kollektivavtal</a:t>
            </a:r>
          </a:p>
        </p:txBody>
      </p:sp>
      <p:sp>
        <p:nvSpPr>
          <p:cNvPr id="5" name="Platshållare för innehåll 4"/>
          <p:cNvSpPr>
            <a:spLocks noGrp="1"/>
          </p:cNvSpPr>
          <p:nvPr>
            <p:ph idx="1"/>
          </p:nvPr>
        </p:nvSpPr>
        <p:spPr/>
        <p:txBody>
          <a:bodyPr/>
          <a:lstStyle/>
          <a:p>
            <a:r>
              <a:rPr lang="sv-SE" dirty="0"/>
              <a:t>Huvudregeln är att ingångna kollektivavtal är bindande med tvingande verkan</a:t>
            </a:r>
          </a:p>
          <a:p>
            <a:r>
              <a:rPr lang="sv-SE" dirty="0"/>
              <a:t>Undantag – parterna som är bundna av samma kollektivavtal kan komma överens om avvikelser både vad avser enskilda anställningsavtal eller själva det centrala kollektivavtalet, ex. vis. Arbetstidsförläggning, semester, lönepotter mm. för lokala parter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14</a:t>
            </a:fld>
            <a:endParaRPr lang="sv-SE" dirty="0"/>
          </a:p>
        </p:txBody>
      </p:sp>
    </p:spTree>
    <p:extLst>
      <p:ext uri="{BB962C8B-B14F-4D97-AF65-F5344CB8AC3E}">
        <p14:creationId xmlns:p14="http://schemas.microsoft.com/office/powerpoint/2010/main" val="68810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28 Kollektivavtalets verkan </a:t>
            </a:r>
            <a:br>
              <a:rPr lang="sv-SE" dirty="0"/>
            </a:br>
            <a:r>
              <a:rPr lang="sv-SE" dirty="0"/>
              <a:t>vid överlåtelse av företag</a:t>
            </a:r>
          </a:p>
        </p:txBody>
      </p:sp>
      <p:sp>
        <p:nvSpPr>
          <p:cNvPr id="5" name="Platshållare för innehåll 4"/>
          <p:cNvSpPr>
            <a:spLocks noGrp="1"/>
          </p:cNvSpPr>
          <p:nvPr>
            <p:ph idx="1"/>
          </p:nvPr>
        </p:nvSpPr>
        <p:spPr/>
        <p:txBody>
          <a:bodyPr/>
          <a:lstStyle/>
          <a:p>
            <a:r>
              <a:rPr lang="sv-SE" dirty="0"/>
              <a:t>Den nya arbetsgivaren är bunden av kollektivavtal som slutits av det företag, eller del av företag,  som överlåtits om inte den nya arbetsgivaren redan är bunden av gällande kollektivavtal (regler om uppsägning av kollektivavtal finns i § 30).</a:t>
            </a:r>
          </a:p>
          <a:p>
            <a:r>
              <a:rPr lang="sv-SE" dirty="0"/>
              <a:t>I vissa fall ”kvarstår” den gamla arbetsgivarens kollektivavtal i 1 år efter överlåtelsen om den nya arbetsgivaren har ett annat kollektivavtal</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15</a:t>
            </a:fld>
            <a:endParaRPr lang="sv-SE" dirty="0"/>
          </a:p>
        </p:txBody>
      </p:sp>
    </p:spTree>
    <p:extLst>
      <p:ext uri="{BB962C8B-B14F-4D97-AF65-F5344CB8AC3E}">
        <p14:creationId xmlns:p14="http://schemas.microsoft.com/office/powerpoint/2010/main" val="424784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30 Uppsägning av kollektivavtal</a:t>
            </a:r>
          </a:p>
        </p:txBody>
      </p:sp>
      <p:sp>
        <p:nvSpPr>
          <p:cNvPr id="5" name="Platshållare för innehåll 4"/>
          <p:cNvSpPr>
            <a:spLocks noGrp="1"/>
          </p:cNvSpPr>
          <p:nvPr>
            <p:ph idx="1"/>
          </p:nvPr>
        </p:nvSpPr>
        <p:spPr/>
        <p:txBody>
          <a:bodyPr/>
          <a:lstStyle/>
          <a:p>
            <a:r>
              <a:rPr lang="sv-SE" dirty="0"/>
              <a:t>Ska ske skriftligt</a:t>
            </a:r>
          </a:p>
          <a:p>
            <a:r>
              <a:rPr lang="sv-SE" dirty="0"/>
              <a:t>Hela kollektivavtalet måste sägas upp</a:t>
            </a:r>
          </a:p>
          <a:p>
            <a:r>
              <a:rPr lang="sv-SE" dirty="0"/>
              <a:t>Skälig uppsägningstid</a:t>
            </a:r>
          </a:p>
          <a:p>
            <a:r>
              <a:rPr lang="sv-SE" u="sng" dirty="0"/>
              <a:t>§ 31 Hävning av kollektivavtal</a:t>
            </a:r>
            <a:r>
              <a:rPr lang="sv-SE" dirty="0"/>
              <a:t>. Om arbetsgivare eller arbetstagare eller organisation </a:t>
            </a:r>
            <a:r>
              <a:rPr lang="sv-SE" u="sng" dirty="0"/>
              <a:t>grovt</a:t>
            </a:r>
            <a:r>
              <a:rPr lang="sv-SE" dirty="0"/>
              <a:t> brutit mot avtalet eller denna lag kan domstol på yrkande av motpart förklara att bindande kollektivavtal inte ska gälla mellan dem.</a:t>
            </a:r>
            <a:endParaRPr lang="sv-SE" u="sng"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16</a:t>
            </a:fld>
            <a:endParaRPr lang="sv-SE" dirty="0"/>
          </a:p>
        </p:txBody>
      </p:sp>
    </p:spTree>
    <p:extLst>
      <p:ext uri="{BB962C8B-B14F-4D97-AF65-F5344CB8AC3E}">
        <p14:creationId xmlns:p14="http://schemas.microsoft.com/office/powerpoint/2010/main" val="262114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32 Medbestämmande genom</a:t>
            </a:r>
            <a:br>
              <a:rPr lang="sv-SE" dirty="0"/>
            </a:br>
            <a:r>
              <a:rPr lang="sv-SE" dirty="0"/>
              <a:t>kollektivavtal</a:t>
            </a:r>
          </a:p>
        </p:txBody>
      </p:sp>
      <p:sp>
        <p:nvSpPr>
          <p:cNvPr id="5" name="Platshållare för innehåll 4"/>
          <p:cNvSpPr>
            <a:spLocks noGrp="1"/>
          </p:cNvSpPr>
          <p:nvPr>
            <p:ph idx="1"/>
          </p:nvPr>
        </p:nvSpPr>
        <p:spPr/>
        <p:txBody>
          <a:bodyPr>
            <a:normAutofit/>
          </a:bodyPr>
          <a:lstStyle/>
          <a:p>
            <a:r>
              <a:rPr lang="sv-SE" dirty="0"/>
              <a:t>Här hittar vi MBL:s portalsbestämmelse som anger lagstiftarens vilja med lagen. Kollektivavtal </a:t>
            </a:r>
            <a:r>
              <a:rPr lang="sv-SE" u="sng" dirty="0"/>
              <a:t>bör</a:t>
            </a:r>
            <a:r>
              <a:rPr lang="sv-SE" dirty="0"/>
              <a:t> träffas om:</a:t>
            </a:r>
            <a:br>
              <a:rPr lang="sv-SE" dirty="0"/>
            </a:br>
            <a:r>
              <a:rPr lang="sv-SE" dirty="0"/>
              <a:t>- ingående och upphörande av anställningsavtal</a:t>
            </a:r>
            <a:br>
              <a:rPr lang="sv-SE" dirty="0"/>
            </a:br>
            <a:r>
              <a:rPr lang="sv-SE" dirty="0"/>
              <a:t>- arbetsledning</a:t>
            </a:r>
            <a:br>
              <a:rPr lang="sv-SE" dirty="0"/>
            </a:br>
            <a:r>
              <a:rPr lang="sv-SE" dirty="0"/>
              <a:t>- företagsledning</a:t>
            </a:r>
          </a:p>
          <a:p>
            <a:r>
              <a:rPr lang="sv-SE" dirty="0"/>
              <a:t>Ingen sanktion(påföljd) vid ”vägran” av arbetsgivare att sluta kollektivavtal i dessa frågor (som skulle kunna reducera arbetsgivarena arbetsledningsrätt,) här ligger en avsevärd svaghet i lagen.</a:t>
            </a:r>
            <a:br>
              <a:rPr lang="sv-SE" dirty="0"/>
            </a:br>
            <a:r>
              <a:rPr lang="sv-SE" dirty="0"/>
              <a:t>Frivilliga avtal anses starkare än tvingande regler</a:t>
            </a:r>
            <a:br>
              <a:rPr lang="sv-SE" dirty="0"/>
            </a:br>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17</a:t>
            </a:fld>
            <a:endParaRPr lang="sv-SE" dirty="0"/>
          </a:p>
        </p:txBody>
      </p:sp>
    </p:spTree>
    <p:extLst>
      <p:ext uri="{BB962C8B-B14F-4D97-AF65-F5344CB8AC3E}">
        <p14:creationId xmlns:p14="http://schemas.microsoft.com/office/powerpoint/2010/main" val="335973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Samverkansavtal</a:t>
            </a:r>
          </a:p>
        </p:txBody>
      </p:sp>
      <p:sp>
        <p:nvSpPr>
          <p:cNvPr id="5" name="Platshållare för innehåll 4"/>
          <p:cNvSpPr>
            <a:spLocks noGrp="1"/>
          </p:cNvSpPr>
          <p:nvPr>
            <p:ph idx="1"/>
          </p:nvPr>
        </p:nvSpPr>
        <p:spPr/>
        <p:txBody>
          <a:bodyPr>
            <a:normAutofit/>
          </a:bodyPr>
          <a:lstStyle/>
          <a:p>
            <a:r>
              <a:rPr lang="sv-SE" dirty="0"/>
              <a:t>En tydlig förändringsinriktning är att utveckla MBL:s syfte genom slutande av samverkansavtal som har sin styrka i att parterna ska sträva till konsensus mellan parterna. Samverkansförhandlingar ersätter MBL förhandlingar i de flesta fall</a:t>
            </a:r>
          </a:p>
          <a:p>
            <a:r>
              <a:rPr lang="sv-SE" dirty="0"/>
              <a:t>Parterna ges i samverkansavtalet möjligheter att i ett påverkansbart skede få inflytande över ärendets lösning</a:t>
            </a:r>
          </a:p>
          <a:p>
            <a:r>
              <a:rPr lang="sv-SE" dirty="0"/>
              <a:t>Genom samverkansavtal skapas nya möten och arenor för arbetsmarknadens parter på olika organisationsnivåer, ex. vis. lokala arbetsplatsträffar och lokala-regionala och centrala samverkansgrupper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18</a:t>
            </a:fld>
            <a:endParaRPr lang="sv-SE" dirty="0"/>
          </a:p>
        </p:txBody>
      </p:sp>
    </p:spTree>
    <p:extLst>
      <p:ext uri="{BB962C8B-B14F-4D97-AF65-F5344CB8AC3E}">
        <p14:creationId xmlns:p14="http://schemas.microsoft.com/office/powerpoint/2010/main" val="367749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96144"/>
          </a:xfrm>
        </p:spPr>
        <p:txBody>
          <a:bodyPr>
            <a:normAutofit fontScale="90000"/>
          </a:bodyPr>
          <a:lstStyle/>
          <a:p>
            <a:r>
              <a:rPr lang="sv-SE" dirty="0"/>
              <a:t>Tolkningsföreträde för arbetstagar-</a:t>
            </a:r>
            <a:br>
              <a:rPr lang="sv-SE" dirty="0"/>
            </a:br>
            <a:r>
              <a:rPr lang="sv-SE" dirty="0"/>
              <a:t>organisationer §§ 33-36</a:t>
            </a:r>
          </a:p>
        </p:txBody>
      </p:sp>
      <p:sp>
        <p:nvSpPr>
          <p:cNvPr id="5" name="Platshållare för innehåll 4"/>
          <p:cNvSpPr>
            <a:spLocks noGrp="1"/>
          </p:cNvSpPr>
          <p:nvPr>
            <p:ph idx="1"/>
          </p:nvPr>
        </p:nvSpPr>
        <p:spPr/>
        <p:txBody>
          <a:bodyPr>
            <a:normAutofit fontScale="92500" lnSpcReduction="10000"/>
          </a:bodyPr>
          <a:lstStyle/>
          <a:p>
            <a:r>
              <a:rPr lang="sv-SE" dirty="0"/>
              <a:t>§ 33  reglerar det fackliga tolkningsföreträdet i frågor som rör tvister om kollektivavtalets innehåll (enligt § 32). Arbetstagarorganisationens tolkning av ett kollektivavtal gäller tills vidare eller till dess det prövats av domstol. Utövandet av det fackliga tolkningsföreträdet är dock förenat med skadeståndsansvar enligt § 57</a:t>
            </a:r>
          </a:p>
          <a:p>
            <a:r>
              <a:rPr lang="sv-SE" dirty="0"/>
              <a:t>§ 34 reglerar det fackliga tolkningsföreträdet i frågor som rör tvister om arbetsskyldigheten (se AD 29/29)</a:t>
            </a:r>
          </a:p>
          <a:p>
            <a:r>
              <a:rPr lang="sv-SE" dirty="0"/>
              <a:t>§ 35 reglerar det fackliga tolkningsföreträdet i frågor som rör tvister om lön. </a:t>
            </a:r>
          </a:p>
          <a:p>
            <a:r>
              <a:rPr lang="sv-SE" dirty="0"/>
              <a:t>§ 36 tolkningsföreträdet tillkommer avtalsslutande arbetstagarorganisation (lokal organisation vid lokal förhandling och central organisation vid central förhandling)</a:t>
            </a:r>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19</a:t>
            </a:fld>
            <a:endParaRPr lang="sv-SE" dirty="0"/>
          </a:p>
        </p:txBody>
      </p:sp>
    </p:spTree>
    <p:extLst>
      <p:ext uri="{BB962C8B-B14F-4D97-AF65-F5344CB8AC3E}">
        <p14:creationId xmlns:p14="http://schemas.microsoft.com/office/powerpoint/2010/main" val="24078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Undantag från MBL:s tillämpning</a:t>
            </a:r>
          </a:p>
        </p:txBody>
      </p:sp>
      <p:sp>
        <p:nvSpPr>
          <p:cNvPr id="3" name="Platshållare för innehåll 2"/>
          <p:cNvSpPr>
            <a:spLocks noGrp="1"/>
          </p:cNvSpPr>
          <p:nvPr>
            <p:ph idx="1"/>
          </p:nvPr>
        </p:nvSpPr>
        <p:spPr/>
        <p:txBody>
          <a:bodyPr>
            <a:normAutofit fontScale="92500" lnSpcReduction="20000"/>
          </a:bodyPr>
          <a:lstStyle/>
          <a:p>
            <a:r>
              <a:rPr lang="sv-SE" dirty="0"/>
              <a:t>Vissa </a:t>
            </a:r>
            <a:r>
              <a:rPr lang="sv-SE" u="sng" dirty="0"/>
              <a:t>verksamheters mål </a:t>
            </a:r>
            <a:r>
              <a:rPr lang="sv-SE" dirty="0"/>
              <a:t>och </a:t>
            </a:r>
            <a:r>
              <a:rPr lang="sv-SE" u="sng" dirty="0"/>
              <a:t>inriktning</a:t>
            </a:r>
            <a:r>
              <a:rPr lang="sv-SE" dirty="0"/>
              <a:t> undantas från MBL:s tillämpning:</a:t>
            </a:r>
          </a:p>
          <a:p>
            <a:r>
              <a:rPr lang="sv-SE" dirty="0"/>
              <a:t>Religiösa</a:t>
            </a:r>
          </a:p>
          <a:p>
            <a:r>
              <a:rPr lang="sv-SE" dirty="0"/>
              <a:t>Vetenskapliga</a:t>
            </a:r>
          </a:p>
          <a:p>
            <a:r>
              <a:rPr lang="sv-SE" dirty="0"/>
              <a:t>Konstnärliga</a:t>
            </a:r>
          </a:p>
          <a:p>
            <a:r>
              <a:rPr lang="sv-SE" dirty="0"/>
              <a:t>Ideella</a:t>
            </a:r>
          </a:p>
          <a:p>
            <a:r>
              <a:rPr lang="sv-SE" dirty="0"/>
              <a:t>Kooperativa</a:t>
            </a:r>
          </a:p>
          <a:p>
            <a:r>
              <a:rPr lang="sv-SE" dirty="0"/>
              <a:t>Fackliga </a:t>
            </a:r>
          </a:p>
          <a:p>
            <a:r>
              <a:rPr lang="sv-SE" dirty="0"/>
              <a:t>Politiska</a:t>
            </a:r>
          </a:p>
          <a:p>
            <a:r>
              <a:rPr lang="sv-SE" dirty="0"/>
              <a:t>Opinionsbildande</a:t>
            </a:r>
          </a:p>
          <a:p>
            <a:r>
              <a:rPr lang="sv-SE" dirty="0"/>
              <a:t>Den offentliga sektorns beslut som fattas i annan kontext än arbetsgivarens, ex. vis myndighetsutövning</a:t>
            </a:r>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D541C47C-10C4-4887-998C-E62EBD7A2E93}" type="slidenum">
              <a:rPr lang="sv-SE" smtClean="0"/>
              <a:t>2</a:t>
            </a:fld>
            <a:endParaRPr lang="sv-SE" dirty="0"/>
          </a:p>
        </p:txBody>
      </p:sp>
    </p:spTree>
    <p:extLst>
      <p:ext uri="{BB962C8B-B14F-4D97-AF65-F5344CB8AC3E}">
        <p14:creationId xmlns:p14="http://schemas.microsoft.com/office/powerpoint/2010/main" val="392946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0" y="332656"/>
            <a:ext cx="8534400" cy="758952"/>
          </a:xfrm>
        </p:spPr>
        <p:txBody>
          <a:bodyPr>
            <a:normAutofit fontScale="90000"/>
          </a:bodyPr>
          <a:lstStyle/>
          <a:p>
            <a:r>
              <a:rPr lang="sv-SE" dirty="0"/>
              <a:t>Tolkningsföreträde för arbetstagar-</a:t>
            </a:r>
            <a:br>
              <a:rPr lang="sv-SE" dirty="0"/>
            </a:br>
            <a:r>
              <a:rPr lang="sv-SE" dirty="0"/>
              <a:t>organisationer §§ 36-37</a:t>
            </a:r>
          </a:p>
        </p:txBody>
      </p:sp>
      <p:sp>
        <p:nvSpPr>
          <p:cNvPr id="5" name="Platshållare för innehåll 4"/>
          <p:cNvSpPr>
            <a:spLocks noGrp="1"/>
          </p:cNvSpPr>
          <p:nvPr>
            <p:ph idx="1"/>
          </p:nvPr>
        </p:nvSpPr>
        <p:spPr/>
        <p:txBody>
          <a:bodyPr/>
          <a:lstStyle/>
          <a:p>
            <a:r>
              <a:rPr lang="sv-SE" dirty="0"/>
              <a:t>§ 37 Förhandlingstvister</a:t>
            </a:r>
          </a:p>
          <a:p>
            <a:r>
              <a:rPr lang="sv-SE" dirty="0"/>
              <a:t>Först efter det att förhandlingar genomförts (lokalt och centralt) kan part väcka talan idomstol (inom 10 dagar) efter det att förhandlingen avslutats.</a:t>
            </a:r>
          </a:p>
          <a:p>
            <a:r>
              <a:rPr lang="sv-SE" dirty="0"/>
              <a:t>I Arbetsrätten är preskriptionstiderna (den tidsrymd man kan väcka talan inom) mycket korta.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20</a:t>
            </a:fld>
            <a:endParaRPr lang="sv-SE" dirty="0"/>
          </a:p>
        </p:txBody>
      </p:sp>
    </p:spTree>
    <p:extLst>
      <p:ext uri="{BB962C8B-B14F-4D97-AF65-F5344CB8AC3E}">
        <p14:creationId xmlns:p14="http://schemas.microsoft.com/office/powerpoint/2010/main" val="302105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Facklig vetorätt i vissa fall 38-40 §§</a:t>
            </a:r>
          </a:p>
        </p:txBody>
      </p:sp>
      <p:sp>
        <p:nvSpPr>
          <p:cNvPr id="5" name="Platshållare för innehåll 4"/>
          <p:cNvSpPr>
            <a:spLocks noGrp="1"/>
          </p:cNvSpPr>
          <p:nvPr>
            <p:ph idx="1"/>
          </p:nvPr>
        </p:nvSpPr>
        <p:spPr/>
        <p:txBody>
          <a:bodyPr>
            <a:normAutofit lnSpcReduction="10000"/>
          </a:bodyPr>
          <a:lstStyle/>
          <a:p>
            <a:r>
              <a:rPr lang="sv-SE" dirty="0"/>
              <a:t>Arbetsgivaren har primär förhandlingsskyldighet avseende:</a:t>
            </a:r>
            <a:br>
              <a:rPr lang="sv-SE" dirty="0"/>
            </a:br>
            <a:r>
              <a:rPr lang="sv-SE" dirty="0"/>
              <a:t>- brukande av entreprenad/uppdragstagare som inte är anställda hos arbetsgivaren</a:t>
            </a:r>
            <a:br>
              <a:rPr lang="sv-SE" dirty="0"/>
            </a:br>
            <a:r>
              <a:rPr lang="sv-SE" dirty="0"/>
              <a:t>- inhyrning av arbetskraft</a:t>
            </a:r>
          </a:p>
          <a:p>
            <a:r>
              <a:rPr lang="sv-SE" dirty="0"/>
              <a:t>Arbetstagarorganisationen har vetorätt i dessa förhandlingar</a:t>
            </a:r>
          </a:p>
          <a:p>
            <a:r>
              <a:rPr lang="sv-SE" dirty="0"/>
              <a:t>Undantag från primärförhandlingsskyldigheten:</a:t>
            </a:r>
            <a:br>
              <a:rPr lang="sv-SE" dirty="0"/>
            </a:br>
            <a:r>
              <a:rPr lang="sv-SE" dirty="0"/>
              <a:t>- arbete av kortvarig och tillfällig natur</a:t>
            </a:r>
            <a:br>
              <a:rPr lang="sv-SE" dirty="0"/>
            </a:br>
            <a:r>
              <a:rPr lang="sv-SE" dirty="0"/>
              <a:t>- arbete som kräver särskild kunskap</a:t>
            </a:r>
            <a:br>
              <a:rPr lang="sv-SE" dirty="0"/>
            </a:br>
            <a:r>
              <a:rPr lang="sv-SE" dirty="0"/>
              <a:t>- arbete som tidigare godkänts av den fackliga organisationen och är av väsentligt samma slag och omfattning</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21</a:t>
            </a:fld>
            <a:endParaRPr lang="sv-SE" dirty="0"/>
          </a:p>
        </p:txBody>
      </p:sp>
    </p:spTree>
    <p:extLst>
      <p:ext uri="{BB962C8B-B14F-4D97-AF65-F5344CB8AC3E}">
        <p14:creationId xmlns:p14="http://schemas.microsoft.com/office/powerpoint/2010/main" val="22866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Bärare av vetorätten § 39</a:t>
            </a:r>
          </a:p>
        </p:txBody>
      </p:sp>
      <p:sp>
        <p:nvSpPr>
          <p:cNvPr id="5" name="Platshållare för innehåll 4"/>
          <p:cNvSpPr>
            <a:spLocks noGrp="1"/>
          </p:cNvSpPr>
          <p:nvPr>
            <p:ph idx="1"/>
          </p:nvPr>
        </p:nvSpPr>
        <p:spPr/>
        <p:txBody>
          <a:bodyPr/>
          <a:lstStyle/>
          <a:p>
            <a:r>
              <a:rPr lang="sv-SE" dirty="0"/>
              <a:t>Vetorätt för fackförbund inom det kollektivavtalsområde som den tilltänkta entreprenören kommer att verka inom</a:t>
            </a:r>
            <a:br>
              <a:rPr lang="sv-SE" dirty="0"/>
            </a:br>
            <a:endParaRPr lang="sv-SE" dirty="0"/>
          </a:p>
          <a:p>
            <a:r>
              <a:rPr lang="sv-SE" dirty="0"/>
              <a:t>§ 40 Vetorätten bortfaller/undantas för arbetstagarorganisation som saknar fog för sin ståndpunkt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22</a:t>
            </a:fld>
            <a:endParaRPr lang="sv-SE" dirty="0"/>
          </a:p>
        </p:txBody>
      </p:sp>
    </p:spTree>
    <p:extLst>
      <p:ext uri="{BB962C8B-B14F-4D97-AF65-F5344CB8AC3E}">
        <p14:creationId xmlns:p14="http://schemas.microsoft.com/office/powerpoint/2010/main" val="2781506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41-45 §§</a:t>
            </a:r>
          </a:p>
        </p:txBody>
      </p:sp>
      <p:sp>
        <p:nvSpPr>
          <p:cNvPr id="5" name="Platshållare för innehåll 4"/>
          <p:cNvSpPr>
            <a:spLocks noGrp="1"/>
          </p:cNvSpPr>
          <p:nvPr>
            <p:ph idx="1"/>
          </p:nvPr>
        </p:nvSpPr>
        <p:spPr/>
        <p:txBody>
          <a:bodyPr>
            <a:normAutofit/>
          </a:bodyPr>
          <a:lstStyle/>
          <a:p>
            <a:r>
              <a:rPr lang="sv-SE" dirty="0"/>
              <a:t>Fredsplikten ska främja respekten för ingångna avtal!</a:t>
            </a:r>
          </a:p>
          <a:p>
            <a:r>
              <a:rPr lang="sv-SE" dirty="0"/>
              <a:t>Fredsplikten förhindrar arbetsgivare och arbetstagare som är bundna av kollektivavtal att vidta stridsåtgärder mot motparten.</a:t>
            </a:r>
          </a:p>
          <a:p>
            <a:r>
              <a:rPr lang="sv-SE" dirty="0"/>
              <a:t>Sympati stridsåtgärder är tillåtna för att stödja en  tillåten konflikt hos andra fackliga parter</a:t>
            </a:r>
          </a:p>
          <a:p>
            <a:r>
              <a:rPr lang="sv-SE" dirty="0"/>
              <a:t>Fredsplikten omfattar endast arbetstagare och arbetsgivare som är bundna av kollektivavtal. I det fall ett kollektivavtalslöst förhållande föreligger är huvudregeln fri stridsrätt/konflikträtt. </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23</a:t>
            </a:fld>
            <a:endParaRPr lang="sv-SE" dirty="0"/>
          </a:p>
        </p:txBody>
      </p:sp>
    </p:spTree>
    <p:extLst>
      <p:ext uri="{BB962C8B-B14F-4D97-AF65-F5344CB8AC3E}">
        <p14:creationId xmlns:p14="http://schemas.microsoft.com/office/powerpoint/2010/main" val="189094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35374A-0F63-4490-AEAA-34CA04F984B4}"/>
              </a:ext>
            </a:extLst>
          </p:cNvPr>
          <p:cNvSpPr>
            <a:spLocks noGrp="1"/>
          </p:cNvSpPr>
          <p:nvPr>
            <p:ph type="title"/>
          </p:nvPr>
        </p:nvSpPr>
        <p:spPr>
          <a:xfrm>
            <a:off x="609599" y="609600"/>
            <a:ext cx="6347713" cy="2819400"/>
          </a:xfrm>
        </p:spPr>
        <p:txBody>
          <a:bodyPr>
            <a:normAutofit fontScale="90000"/>
          </a:bodyPr>
          <a:lstStyle/>
          <a:p>
            <a:r>
              <a:rPr lang="sv-SE" sz="2400" i="1" dirty="0"/>
              <a:t>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a:t>
            </a:r>
            <a:br>
              <a:rPr lang="sv-SE" sz="2400" i="1" dirty="0">
                <a:highlight>
                  <a:srgbClr val="FFFF00"/>
                </a:highlight>
              </a:rPr>
            </a:br>
            <a:r>
              <a:rPr lang="sv-SE" sz="2400" dirty="0"/>
              <a:t> </a:t>
            </a:r>
          </a:p>
        </p:txBody>
      </p:sp>
      <p:sp>
        <p:nvSpPr>
          <p:cNvPr id="3" name="Platshållare för innehåll 2">
            <a:extLst>
              <a:ext uri="{FF2B5EF4-FFF2-40B4-BE49-F238E27FC236}">
                <a16:creationId xmlns:a16="http://schemas.microsoft.com/office/drawing/2014/main" id="{A29CD563-B378-48DD-B41C-C55200F554BE}"/>
              </a:ext>
            </a:extLst>
          </p:cNvPr>
          <p:cNvSpPr>
            <a:spLocks noGrp="1"/>
          </p:cNvSpPr>
          <p:nvPr>
            <p:ph idx="1"/>
          </p:nvPr>
        </p:nvSpPr>
        <p:spPr>
          <a:xfrm>
            <a:off x="609599" y="3573016"/>
            <a:ext cx="6347714" cy="2468347"/>
          </a:xfrm>
        </p:spPr>
        <p:txBody>
          <a:bodyPr>
            <a:normAutofit lnSpcReduction="10000"/>
          </a:bodyPr>
          <a:lstStyle/>
          <a:p>
            <a:pPr marL="0" indent="0">
              <a:buNone/>
            </a:pPr>
            <a:r>
              <a:rPr lang="sv-SE" dirty="0"/>
              <a:t>Om Arbetsgivaren är bunden av två kollektivavtal med konkurrerande materiellt innehåll så gäller, enligt Arbetsdomstolens praxis, det först tecknade kollektivavtalet</a:t>
            </a:r>
          </a:p>
          <a:p>
            <a:pPr>
              <a:buFont typeface="Arial" panose="020B0604020202020204" pitchFamily="34" charset="0"/>
              <a:buChar char="•"/>
            </a:pPr>
            <a:r>
              <a:rPr lang="sv-SE" dirty="0"/>
              <a:t>Alla fackliga organisationer som inte är bundna av kollektivavtal  får vidta stridsåtgärder för att uppnå ett eget kollektivavtal med arbetsgivaren (AD 2005:110)</a:t>
            </a:r>
          </a:p>
          <a:p>
            <a:pPr>
              <a:buFont typeface="Arial" panose="020B0604020202020204" pitchFamily="34" charset="0"/>
              <a:buChar char="•"/>
            </a:pPr>
            <a:r>
              <a:rPr lang="sv-SE" dirty="0"/>
              <a:t>Men…………………………………….</a:t>
            </a:r>
          </a:p>
        </p:txBody>
      </p:sp>
      <p:sp>
        <p:nvSpPr>
          <p:cNvPr id="4" name="Platshållare för sidfot 3">
            <a:extLst>
              <a:ext uri="{FF2B5EF4-FFF2-40B4-BE49-F238E27FC236}">
                <a16:creationId xmlns:a16="http://schemas.microsoft.com/office/drawing/2014/main" id="{48C94C41-6DA9-486A-9BEB-B38E4A9EE682}"/>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29E1B419-7D2E-425B-9988-9317D7ED9762}"/>
              </a:ext>
            </a:extLst>
          </p:cNvPr>
          <p:cNvSpPr>
            <a:spLocks noGrp="1"/>
          </p:cNvSpPr>
          <p:nvPr>
            <p:ph type="sldNum" sz="quarter" idx="12"/>
          </p:nvPr>
        </p:nvSpPr>
        <p:spPr/>
        <p:txBody>
          <a:bodyPr/>
          <a:lstStyle/>
          <a:p>
            <a:fld id="{D541C47C-10C4-4887-998C-E62EBD7A2E93}" type="slidenum">
              <a:rPr lang="sv-SE" smtClean="0"/>
              <a:t>24</a:t>
            </a:fld>
            <a:endParaRPr lang="sv-SE" dirty="0"/>
          </a:p>
        </p:txBody>
      </p:sp>
    </p:spTree>
    <p:extLst>
      <p:ext uri="{BB962C8B-B14F-4D97-AF65-F5344CB8AC3E}">
        <p14:creationId xmlns:p14="http://schemas.microsoft.com/office/powerpoint/2010/main" val="37154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a:extLst>
              <a:ext uri="{FF2B5EF4-FFF2-40B4-BE49-F238E27FC236}">
                <a16:creationId xmlns:a16="http://schemas.microsoft.com/office/drawing/2014/main" id="{D324B0C8-A176-4A15-A8D4-6BBBDC8CAA3D}"/>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4AD3F793-763D-483B-9DF9-28FCFCC54540}"/>
              </a:ext>
            </a:extLst>
          </p:cNvPr>
          <p:cNvSpPr>
            <a:spLocks noGrp="1"/>
          </p:cNvSpPr>
          <p:nvPr>
            <p:ph type="sldNum" sz="quarter" idx="12"/>
          </p:nvPr>
        </p:nvSpPr>
        <p:spPr/>
        <p:txBody>
          <a:bodyPr/>
          <a:lstStyle/>
          <a:p>
            <a:fld id="{D541C47C-10C4-4887-998C-E62EBD7A2E93}" type="slidenum">
              <a:rPr lang="sv-SE" smtClean="0"/>
              <a:t>25</a:t>
            </a:fld>
            <a:endParaRPr lang="sv-SE" dirty="0"/>
          </a:p>
        </p:txBody>
      </p:sp>
      <p:sp>
        <p:nvSpPr>
          <p:cNvPr id="7" name="textruta 6">
            <a:extLst>
              <a:ext uri="{FF2B5EF4-FFF2-40B4-BE49-F238E27FC236}">
                <a16:creationId xmlns:a16="http://schemas.microsoft.com/office/drawing/2014/main" id="{BF216523-3B6E-42DE-9A8F-6199BD0287EE}"/>
              </a:ext>
            </a:extLst>
          </p:cNvPr>
          <p:cNvSpPr txBox="1"/>
          <p:nvPr/>
        </p:nvSpPr>
        <p:spPr>
          <a:xfrm>
            <a:off x="609599" y="332656"/>
            <a:ext cx="6194649" cy="4247317"/>
          </a:xfrm>
          <a:prstGeom prst="rect">
            <a:avLst/>
          </a:prstGeom>
          <a:noFill/>
        </p:spPr>
        <p:txBody>
          <a:bodyPr wrap="square" rtlCol="0">
            <a:spAutoFit/>
          </a:bodyPr>
          <a:lstStyle/>
          <a:p>
            <a:pPr marL="285750" indent="-285750">
              <a:buFont typeface="Arial" panose="020B0604020202020204" pitchFamily="34" charset="0"/>
              <a:buChar char="•"/>
            </a:pPr>
            <a:r>
              <a:rPr lang="sv-SE" dirty="0"/>
              <a:t>Med anledning av den långvariga konflikten mellan hamnarbetarförbundet och Göteborgs hamn så initierade regeringen en utredning för att begränsa möjligheten att vidta stridsåtgärder (eller om man så vill stärka fredsplikten) mot en arbetsgivare som redan är bunden av ett kollektivavtal </a:t>
            </a:r>
          </a:p>
          <a:p>
            <a:pPr marL="285750" indent="-285750">
              <a:buFont typeface="Arial" panose="020B0604020202020204" pitchFamily="34" charset="0"/>
              <a:buChar char="•"/>
            </a:pPr>
            <a:r>
              <a:rPr lang="sv-SE" dirty="0"/>
              <a:t>Denna utredning fick till följd en(kontroversiell) lagändring i MBL § 41d som gäller från den 1 augusti 2019</a:t>
            </a:r>
            <a:br>
              <a:rPr lang="sv-SE" dirty="0"/>
            </a:br>
            <a:endParaRPr lang="sv-SE" dirty="0"/>
          </a:p>
          <a:p>
            <a:pPr marL="285750" indent="-285750">
              <a:buFont typeface="Arial" panose="020B0604020202020204" pitchFamily="34" charset="0"/>
              <a:buChar char="•"/>
            </a:pPr>
            <a:r>
              <a:rPr lang="sv-SE" dirty="0"/>
              <a:t>Villkor uppställs i § 41d för att en facklig organisation ska ha rätt att vidta stridsåtgärder mot en arbetsgivare som är bunden av kollektivavtal.</a:t>
            </a:r>
            <a:br>
              <a:rPr lang="sv-SE" dirty="0"/>
            </a:b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1853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2C16FD21-0B37-4858-BE79-8E9985EF3C54}"/>
              </a:ext>
            </a:extLst>
          </p:cNvPr>
          <p:cNvSpPr>
            <a:spLocks noGrp="1"/>
          </p:cNvSpPr>
          <p:nvPr>
            <p:ph type="ftr" sz="quarter" idx="11"/>
          </p:nvPr>
        </p:nvSpPr>
        <p:spPr/>
        <p:txBody>
          <a:bodyPr/>
          <a:lstStyle/>
          <a:p>
            <a:r>
              <a:rPr lang="sv-SE"/>
              <a:t>prw 2016</a:t>
            </a:r>
            <a:endParaRPr lang="sv-SE" dirty="0"/>
          </a:p>
        </p:txBody>
      </p:sp>
      <p:sp>
        <p:nvSpPr>
          <p:cNvPr id="3" name="Platshållare för bildnummer 2">
            <a:extLst>
              <a:ext uri="{FF2B5EF4-FFF2-40B4-BE49-F238E27FC236}">
                <a16:creationId xmlns:a16="http://schemas.microsoft.com/office/drawing/2014/main" id="{E533D83C-EE4E-4209-BF72-FD37A2AFDD77}"/>
              </a:ext>
            </a:extLst>
          </p:cNvPr>
          <p:cNvSpPr>
            <a:spLocks noGrp="1"/>
          </p:cNvSpPr>
          <p:nvPr>
            <p:ph type="sldNum" sz="quarter" idx="12"/>
          </p:nvPr>
        </p:nvSpPr>
        <p:spPr/>
        <p:txBody>
          <a:bodyPr/>
          <a:lstStyle/>
          <a:p>
            <a:fld id="{D541C47C-10C4-4887-998C-E62EBD7A2E93}" type="slidenum">
              <a:rPr lang="sv-SE" smtClean="0"/>
              <a:t>26</a:t>
            </a:fld>
            <a:endParaRPr lang="sv-SE" dirty="0"/>
          </a:p>
        </p:txBody>
      </p:sp>
      <p:sp>
        <p:nvSpPr>
          <p:cNvPr id="4" name="Rektangel 3">
            <a:extLst>
              <a:ext uri="{FF2B5EF4-FFF2-40B4-BE49-F238E27FC236}">
                <a16:creationId xmlns:a16="http://schemas.microsoft.com/office/drawing/2014/main" id="{8FF0B3C1-C4CD-4C4E-9501-888703C4933A}"/>
              </a:ext>
            </a:extLst>
          </p:cNvPr>
          <p:cNvSpPr/>
          <p:nvPr/>
        </p:nvSpPr>
        <p:spPr>
          <a:xfrm>
            <a:off x="899592" y="451513"/>
            <a:ext cx="5958408" cy="6001643"/>
          </a:xfrm>
          <a:prstGeom prst="rect">
            <a:avLst/>
          </a:prstGeom>
        </p:spPr>
        <p:txBody>
          <a:bodyPr wrap="square">
            <a:spAutoFit/>
          </a:bodyPr>
          <a:lstStyle/>
          <a:p>
            <a:pPr marL="285750" indent="-285750">
              <a:buFont typeface="Arial" panose="020B0604020202020204" pitchFamily="34" charset="0"/>
              <a:buChar char="•"/>
            </a:pPr>
            <a:r>
              <a:rPr lang="sv-SE" dirty="0"/>
              <a:t>- </a:t>
            </a:r>
            <a:r>
              <a:rPr lang="sv-SE" sz="2400" dirty="0"/>
              <a:t>stridsåtgärden ska ha som ändamål att ett kollektivavtal </a:t>
            </a:r>
            <a:r>
              <a:rPr lang="sv-SE" sz="2400"/>
              <a:t>ska ingås (även </a:t>
            </a:r>
            <a:r>
              <a:rPr lang="sv-SE" sz="2400" dirty="0"/>
              <a:t>om arbetstagarorganisationen saknar medlemmar som är anställda i det </a:t>
            </a:r>
            <a:r>
              <a:rPr lang="sv-SE" sz="2400"/>
              <a:t>aktuella företaget)</a:t>
            </a:r>
            <a:br>
              <a:rPr lang="sv-SE" sz="2400" dirty="0"/>
            </a:br>
            <a:r>
              <a:rPr lang="sv-SE" sz="2400" dirty="0"/>
              <a:t>- fackets krav som är grunden till stridsåtgärden ska ha förhandlats med arbetsgivaren</a:t>
            </a:r>
            <a:br>
              <a:rPr lang="sv-SE" sz="2400" dirty="0"/>
            </a:br>
            <a:r>
              <a:rPr lang="sv-SE" sz="2400" dirty="0"/>
              <a:t>- stridsåtgärden ska ha beslutats i behörig ordning av den fackliga organisationen.</a:t>
            </a:r>
            <a:br>
              <a:rPr lang="sv-SE" sz="2400" dirty="0"/>
            </a:br>
            <a:r>
              <a:rPr lang="sv-SE" sz="2400" dirty="0"/>
              <a:t>- den fackliga organisationen får inte ställa krav på att det egna kollektivavtalet ska </a:t>
            </a:r>
            <a:r>
              <a:rPr lang="sv-SE" sz="2400" dirty="0">
                <a:highlight>
                  <a:srgbClr val="FFFF00"/>
                </a:highlight>
              </a:rPr>
              <a:t>undantränga </a:t>
            </a:r>
            <a:r>
              <a:rPr lang="sv-SE" sz="2400" dirty="0"/>
              <a:t>det befintliga kollektivavtalet i materiell mening </a:t>
            </a:r>
          </a:p>
        </p:txBody>
      </p:sp>
    </p:spTree>
    <p:extLst>
      <p:ext uri="{BB962C8B-B14F-4D97-AF65-F5344CB8AC3E}">
        <p14:creationId xmlns:p14="http://schemas.microsoft.com/office/powerpoint/2010/main" val="443773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FC99CA2A-0659-4987-A8C8-00C14CBC471A}"/>
              </a:ext>
            </a:extLst>
          </p:cNvPr>
          <p:cNvSpPr>
            <a:spLocks noGrp="1"/>
          </p:cNvSpPr>
          <p:nvPr>
            <p:ph type="ftr" sz="quarter" idx="11"/>
          </p:nvPr>
        </p:nvSpPr>
        <p:spPr/>
        <p:txBody>
          <a:bodyPr/>
          <a:lstStyle/>
          <a:p>
            <a:r>
              <a:rPr lang="sv-SE" dirty="0"/>
              <a:t>prw 2016</a:t>
            </a:r>
          </a:p>
        </p:txBody>
      </p:sp>
      <p:sp>
        <p:nvSpPr>
          <p:cNvPr id="3" name="Platshållare för bildnummer 2">
            <a:extLst>
              <a:ext uri="{FF2B5EF4-FFF2-40B4-BE49-F238E27FC236}">
                <a16:creationId xmlns:a16="http://schemas.microsoft.com/office/drawing/2014/main" id="{FDB1D9D3-62BA-413A-952A-8160893A3684}"/>
              </a:ext>
            </a:extLst>
          </p:cNvPr>
          <p:cNvSpPr>
            <a:spLocks noGrp="1"/>
          </p:cNvSpPr>
          <p:nvPr>
            <p:ph type="sldNum" sz="quarter" idx="12"/>
          </p:nvPr>
        </p:nvSpPr>
        <p:spPr/>
        <p:txBody>
          <a:bodyPr/>
          <a:lstStyle/>
          <a:p>
            <a:fld id="{D541C47C-10C4-4887-998C-E62EBD7A2E93}" type="slidenum">
              <a:rPr lang="sv-SE" smtClean="0"/>
              <a:t>27</a:t>
            </a:fld>
            <a:endParaRPr lang="sv-SE" dirty="0"/>
          </a:p>
        </p:txBody>
      </p:sp>
      <p:sp>
        <p:nvSpPr>
          <p:cNvPr id="4" name="Rektangel 3">
            <a:extLst>
              <a:ext uri="{FF2B5EF4-FFF2-40B4-BE49-F238E27FC236}">
                <a16:creationId xmlns:a16="http://schemas.microsoft.com/office/drawing/2014/main" id="{4BF378F4-9F54-4896-B34D-B252672FFD58}"/>
              </a:ext>
            </a:extLst>
          </p:cNvPr>
          <p:cNvSpPr/>
          <p:nvPr/>
        </p:nvSpPr>
        <p:spPr>
          <a:xfrm>
            <a:off x="1187624" y="451512"/>
            <a:ext cx="5976664" cy="4524315"/>
          </a:xfrm>
          <a:prstGeom prst="rect">
            <a:avLst/>
          </a:prstGeom>
        </p:spPr>
        <p:txBody>
          <a:bodyPr wrap="square">
            <a:spAutoFit/>
          </a:bodyPr>
          <a:lstStyle/>
          <a:p>
            <a:r>
              <a:rPr lang="sv-SE" dirty="0"/>
              <a:t> </a:t>
            </a:r>
            <a:r>
              <a:rPr lang="sv-SE" sz="2400" dirty="0">
                <a:highlight>
                  <a:srgbClr val="FFFF00"/>
                </a:highlight>
              </a:rPr>
              <a:t>Undantränga </a:t>
            </a:r>
            <a:r>
              <a:rPr lang="sv-SE" sz="2400" dirty="0"/>
              <a:t>= då en icke med arbetsgivaren kollektivavtalsbunden arbetstagarorganisation inte enbart för egen räkning ställer krav på ett konkurrerande kollektivavtal utan uttryckligen fordrar att arbetsgivaren skall tillämpa det kollektivavtal som organisationen begär även på anställda som är medlemmar i den arbetstagarorganisation som är part i det redan befintliga kollektivavtalet och därmed bundna av avtalet</a:t>
            </a:r>
          </a:p>
        </p:txBody>
      </p:sp>
    </p:spTree>
    <p:extLst>
      <p:ext uri="{BB962C8B-B14F-4D97-AF65-F5344CB8AC3E}">
        <p14:creationId xmlns:p14="http://schemas.microsoft.com/office/powerpoint/2010/main" val="300359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p:txBody>
          <a:bodyPr>
            <a:normAutofit/>
          </a:bodyPr>
          <a:lstStyle/>
          <a:p>
            <a:r>
              <a:rPr lang="sv-SE" dirty="0"/>
              <a:t>Stridsåtgärder får inte vidtas för:</a:t>
            </a:r>
            <a:br>
              <a:rPr lang="sv-SE" dirty="0"/>
            </a:br>
            <a:r>
              <a:rPr lang="sv-SE" dirty="0"/>
              <a:t>- att utöva påtryckning i tvist om kollektivavtalets giltighet, bestånd eller rätta innebörd, eller i tvist om förfarande strider mot kollektivavtalet eller denna lag</a:t>
            </a:r>
            <a:br>
              <a:rPr lang="sv-SE" dirty="0"/>
            </a:br>
            <a:r>
              <a:rPr lang="sv-SE" dirty="0"/>
              <a:t>- att åstadkomma ändring i kollektivavtalet</a:t>
            </a:r>
            <a:br>
              <a:rPr lang="sv-SE" dirty="0"/>
            </a:br>
            <a:r>
              <a:rPr lang="sv-SE" dirty="0"/>
              <a:t>- genomdriva bestämmelse som ska gälla när kollektivavtalet har upphört att gälla</a:t>
            </a:r>
            <a:br>
              <a:rPr lang="sv-SE" dirty="0"/>
            </a:br>
            <a:r>
              <a:rPr lang="sv-SE" dirty="0"/>
              <a:t>- stödja annan som inte själv kan vidta stridsåtgärd</a:t>
            </a:r>
          </a:p>
          <a:p>
            <a:r>
              <a:rPr lang="sv-SE" dirty="0"/>
              <a:t>Fredsplikten förhindrar inte arbetstagarorganisation att besluta om blockad för att utverka betalning av klar och förfallen lönefordran eller annan ersättning för utfört arbete.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28</a:t>
            </a:fld>
            <a:endParaRPr lang="sv-SE" dirty="0"/>
          </a:p>
        </p:txBody>
      </p:sp>
    </p:spTree>
    <p:extLst>
      <p:ext uri="{BB962C8B-B14F-4D97-AF65-F5344CB8AC3E}">
        <p14:creationId xmlns:p14="http://schemas.microsoft.com/office/powerpoint/2010/main" val="90724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a:xfrm>
            <a:off x="301752" y="1527048"/>
            <a:ext cx="8014664" cy="4710264"/>
          </a:xfrm>
        </p:spPr>
        <p:txBody>
          <a:bodyPr>
            <a:normAutofit fontScale="92500" lnSpcReduction="10000"/>
          </a:bodyPr>
          <a:lstStyle/>
          <a:p>
            <a:r>
              <a:rPr lang="sv-SE" dirty="0"/>
              <a:t>Arbetsgivare får inte hålla inne lön maa att arbetstagarna deltar i strejk eller annan stridsåtgärd. En stridsåtgärd är typiskt någon åtgärd </a:t>
            </a:r>
            <a:r>
              <a:rPr lang="sv-SE"/>
              <a:t>som företas i </a:t>
            </a:r>
            <a:r>
              <a:rPr lang="sv-SE" dirty="0"/>
              <a:t>syfte att utöva påtryckning på motparten (strejk – lockout)</a:t>
            </a:r>
            <a:br>
              <a:rPr lang="sv-SE" dirty="0"/>
            </a:br>
            <a:endParaRPr lang="sv-SE" dirty="0"/>
          </a:p>
          <a:p>
            <a:r>
              <a:rPr lang="sv-SE" dirty="0"/>
              <a:t>Organisationens rätt till fackliga påtryckmedel kan inte begränsas genom föreskrift i de enskilda anställningsavtalen (AD 1981:26)</a:t>
            </a:r>
            <a:br>
              <a:rPr lang="sv-SE" dirty="0"/>
            </a:br>
            <a:endParaRPr lang="sv-SE" dirty="0"/>
          </a:p>
          <a:p>
            <a:r>
              <a:rPr lang="sv-SE" dirty="0"/>
              <a:t>Sympatiåtgärder (strejk/blockad) mot utstationerad utländsk arbetskraft (Lavaldomen AD 2009:89)) bedömdes av EU domstolen inte vara förenlig med EU rätten (fri rörlighet). Svenska fackförbund dömdes till stora skadestånd. Att förbudet mot olovliga stridsåtgärder endast gäller då ett kollektivavtal är tecknat med en svensk facklig organisation är en del av lagstiftningspaketet </a:t>
            </a:r>
            <a:r>
              <a:rPr lang="sv-SE" i="1" dirty="0"/>
              <a:t>Lex Britannia (ändrat genom § 41c)</a:t>
            </a:r>
            <a:r>
              <a:rPr lang="sv-SE" dirty="0"/>
              <a:t>, som av EU-domstolen funnits vara direkt diskriminerande i </a:t>
            </a:r>
            <a:r>
              <a:rPr lang="sv-SE" i="1" dirty="0"/>
              <a:t>Lavalmålet</a:t>
            </a:r>
            <a:r>
              <a:rPr lang="sv-SE" dirty="0"/>
              <a:t>.</a:t>
            </a:r>
          </a:p>
          <a:p>
            <a:pPr marL="0" indent="0">
              <a:buNone/>
            </a:pPr>
            <a:endParaRPr lang="sv-SE" dirty="0"/>
          </a:p>
          <a:p>
            <a:r>
              <a:rPr lang="sv-SE" dirty="0"/>
              <a:t>Politiska stridsåtgärder faller utanför MBL:s tillämpningsområde.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29</a:t>
            </a:fld>
            <a:endParaRPr lang="sv-SE" dirty="0"/>
          </a:p>
        </p:txBody>
      </p:sp>
    </p:spTree>
    <p:extLst>
      <p:ext uri="{BB962C8B-B14F-4D97-AF65-F5344CB8AC3E}">
        <p14:creationId xmlns:p14="http://schemas.microsoft.com/office/powerpoint/2010/main" val="299295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24136"/>
          </a:xfrm>
        </p:spPr>
        <p:txBody>
          <a:bodyPr>
            <a:normAutofit fontScale="90000"/>
          </a:bodyPr>
          <a:lstStyle/>
          <a:p>
            <a:r>
              <a:rPr lang="sv-SE" dirty="0"/>
              <a:t>MBL:s tillämpningsområde 1-6 §§ </a:t>
            </a:r>
            <a:br>
              <a:rPr lang="sv-SE" dirty="0"/>
            </a:br>
            <a:r>
              <a:rPr lang="sv-SE" dirty="0"/>
              <a:t>Föreningsrätt 7-9 §§</a:t>
            </a:r>
          </a:p>
        </p:txBody>
      </p:sp>
      <p:sp>
        <p:nvSpPr>
          <p:cNvPr id="5" name="Platshållare för innehåll 4"/>
          <p:cNvSpPr>
            <a:spLocks noGrp="1"/>
          </p:cNvSpPr>
          <p:nvPr>
            <p:ph idx="1"/>
          </p:nvPr>
        </p:nvSpPr>
        <p:spPr/>
        <p:txBody>
          <a:bodyPr>
            <a:normAutofit/>
          </a:bodyPr>
          <a:lstStyle/>
          <a:p>
            <a:r>
              <a:rPr lang="sv-SE" dirty="0"/>
              <a:t>MBL:s tillämpningsområde avser ”förhållandet mellan arbetsgivare och arbetstagare” (skilj mellan arbetstagare och uppdragstagare)</a:t>
            </a:r>
          </a:p>
          <a:p>
            <a:r>
              <a:rPr lang="sv-SE" dirty="0"/>
              <a:t>Föreningsrätt  7-9 §§</a:t>
            </a:r>
            <a:br>
              <a:rPr lang="sv-SE" dirty="0"/>
            </a:br>
            <a:r>
              <a:rPr lang="sv-SE" dirty="0"/>
              <a:t>Rätt att tillhöra arbetsgivare- eller arbetstagarorganisation, utnyttja medlemskapet och verka för organisationen eller för att sådan bildas</a:t>
            </a:r>
          </a:p>
          <a:p>
            <a:r>
              <a:rPr lang="sv-SE" dirty="0"/>
              <a:t>Föreningsrätten ska lämnas okränkt (grundlagsskyddad)</a:t>
            </a:r>
          </a:p>
          <a:p>
            <a:r>
              <a:rPr lang="sv-SE" dirty="0"/>
              <a:t>Skyldighet för parterna att hindra föreningsrättskränkningar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a:t>
            </a:fld>
            <a:endParaRPr lang="sv-SE" dirty="0"/>
          </a:p>
        </p:txBody>
      </p:sp>
    </p:spTree>
    <p:extLst>
      <p:ext uri="{BB962C8B-B14F-4D97-AF65-F5344CB8AC3E}">
        <p14:creationId xmlns:p14="http://schemas.microsoft.com/office/powerpoint/2010/main" val="117489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Stridsåtgärder i Offentliga sektorn</a:t>
            </a:r>
          </a:p>
        </p:txBody>
      </p:sp>
      <p:sp>
        <p:nvSpPr>
          <p:cNvPr id="5" name="Platshållare för innehåll 4"/>
          <p:cNvSpPr>
            <a:spLocks noGrp="1"/>
          </p:cNvSpPr>
          <p:nvPr>
            <p:ph idx="1"/>
          </p:nvPr>
        </p:nvSpPr>
        <p:spPr/>
        <p:txBody>
          <a:bodyPr/>
          <a:lstStyle/>
          <a:p>
            <a:r>
              <a:rPr lang="sv-SE" dirty="0"/>
              <a:t>Först 1965 fick offentlig anställda rätt att vidta stridsåtgärder - strejkrätt.</a:t>
            </a:r>
          </a:p>
          <a:p>
            <a:r>
              <a:rPr lang="sv-SE" dirty="0"/>
              <a:t>Stridsåtgärder som förhindrar myndighetsutövning är begränsade</a:t>
            </a:r>
          </a:p>
          <a:p>
            <a:r>
              <a:rPr lang="sv-SE" dirty="0"/>
              <a:t>Politiska strejker är förbjudna (LOA § 3) för offentlig anställda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30</a:t>
            </a:fld>
            <a:endParaRPr lang="sv-SE" dirty="0"/>
          </a:p>
        </p:txBody>
      </p:sp>
    </p:spTree>
    <p:extLst>
      <p:ext uri="{BB962C8B-B14F-4D97-AF65-F5344CB8AC3E}">
        <p14:creationId xmlns:p14="http://schemas.microsoft.com/office/powerpoint/2010/main" val="104456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Varselregler § 45</a:t>
            </a:r>
          </a:p>
        </p:txBody>
      </p:sp>
      <p:sp>
        <p:nvSpPr>
          <p:cNvPr id="5" name="Platshållare för innehåll 4"/>
          <p:cNvSpPr>
            <a:spLocks noGrp="1"/>
          </p:cNvSpPr>
          <p:nvPr>
            <p:ph idx="1"/>
          </p:nvPr>
        </p:nvSpPr>
        <p:spPr/>
        <p:txBody>
          <a:bodyPr/>
          <a:lstStyle/>
          <a:p>
            <a:r>
              <a:rPr lang="sv-SE" dirty="0"/>
              <a:t>Arbetstagarorganisation eller arbetsgivarorganisation är skyldig att skriftligen informera motparten om planerad stridsåtgärd </a:t>
            </a:r>
            <a:r>
              <a:rPr lang="sv-SE" u="sng"/>
              <a:t>sju arbetsdagar </a:t>
            </a:r>
            <a:r>
              <a:rPr lang="sv-SE" dirty="0"/>
              <a:t>innan stridsåtgärden eller utvidgning av stridsåtgärd</a:t>
            </a:r>
          </a:p>
          <a:p>
            <a:r>
              <a:rPr lang="sv-SE" dirty="0"/>
              <a:t>Genom anslag på arbetsplatsen ges information om stridsåtgärder till dem som inte ingår i arbetstagar- eller arbetsgivarorganisation som genomför stridsåtgärder.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31</a:t>
            </a:fld>
            <a:endParaRPr lang="sv-SE" dirty="0"/>
          </a:p>
        </p:txBody>
      </p:sp>
    </p:spTree>
    <p:extLst>
      <p:ext uri="{BB962C8B-B14F-4D97-AF65-F5344CB8AC3E}">
        <p14:creationId xmlns:p14="http://schemas.microsoft.com/office/powerpoint/2010/main" val="405647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Medling 46-53 §§</a:t>
            </a:r>
          </a:p>
        </p:txBody>
      </p:sp>
      <p:sp>
        <p:nvSpPr>
          <p:cNvPr id="5" name="Platshållare för innehåll 4"/>
          <p:cNvSpPr>
            <a:spLocks noGrp="1"/>
          </p:cNvSpPr>
          <p:nvPr>
            <p:ph idx="1"/>
          </p:nvPr>
        </p:nvSpPr>
        <p:spPr/>
        <p:txBody>
          <a:bodyPr>
            <a:normAutofit fontScale="92500" lnSpcReduction="10000"/>
          </a:bodyPr>
          <a:lstStyle/>
          <a:p>
            <a:r>
              <a:rPr lang="sv-SE" dirty="0"/>
              <a:t>§ 46 Medlingsinstitutet</a:t>
            </a:r>
          </a:p>
          <a:p>
            <a:r>
              <a:rPr lang="sv-SE" dirty="0"/>
              <a:t>§ 47 Part som varslar om stridsåtgärd ska meddela medlingsinstitutet om detta</a:t>
            </a:r>
          </a:p>
          <a:p>
            <a:r>
              <a:rPr lang="sv-SE" dirty="0"/>
              <a:t>§ 48 Parterna i konflikten ska medverka till att konflikten löses genom medlarens försök att få tillstånd en överenskommelse</a:t>
            </a:r>
          </a:p>
          <a:p>
            <a:r>
              <a:rPr lang="sv-SE" dirty="0"/>
              <a:t>§ 49 Skyldighet för parterna att inställa sig till förhandling med medlaren. Medlingsinstitutet kan på medlarens begäran skjuta upp varslade stridsåtgärder i 14 dagar Sådant beslut får meddelas endast en gång per medlingsuppdrag.</a:t>
            </a:r>
          </a:p>
          <a:p>
            <a:r>
              <a:rPr lang="sv-SE" dirty="0"/>
              <a:t>§ 50 Editionsplikt enl. MBL § 18 till medlaren</a:t>
            </a:r>
          </a:p>
          <a:p>
            <a:r>
              <a:rPr lang="sv-SE" dirty="0"/>
              <a:t>§ 51 Medlaren kan föreslå förlikning via skiljemän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32</a:t>
            </a:fld>
            <a:endParaRPr lang="sv-SE" dirty="0"/>
          </a:p>
        </p:txBody>
      </p:sp>
    </p:spTree>
    <p:extLst>
      <p:ext uri="{BB962C8B-B14F-4D97-AF65-F5344CB8AC3E}">
        <p14:creationId xmlns:p14="http://schemas.microsoft.com/office/powerpoint/2010/main" val="383567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Skadestånd och andra påföljder 54-62 §§</a:t>
            </a:r>
          </a:p>
        </p:txBody>
      </p:sp>
      <p:sp>
        <p:nvSpPr>
          <p:cNvPr id="5" name="Platshållare för innehåll 4"/>
          <p:cNvSpPr>
            <a:spLocks noGrp="1"/>
          </p:cNvSpPr>
          <p:nvPr>
            <p:ph idx="1"/>
          </p:nvPr>
        </p:nvSpPr>
        <p:spPr/>
        <p:txBody>
          <a:bodyPr>
            <a:normAutofit lnSpcReduction="10000"/>
          </a:bodyPr>
          <a:lstStyle/>
          <a:p>
            <a:r>
              <a:rPr lang="sv-SE" dirty="0"/>
              <a:t>§ 54 Skadeståndsansvar för arbetsgivare och arbetstagare eller arbetstagarorganisation</a:t>
            </a:r>
          </a:p>
          <a:p>
            <a:r>
              <a:rPr lang="sv-SE" dirty="0"/>
              <a:t>§ 55 Skadan bedöms utifrån intresset att lag och kollektivavtal ska upprätthållas</a:t>
            </a:r>
          </a:p>
          <a:p>
            <a:r>
              <a:rPr lang="sv-SE" dirty="0"/>
              <a:t>§ 56 Brott mot tystnadsplikt – ska ersätta uppkommen skada (organisationen svarar för företrädarens skada)</a:t>
            </a:r>
          </a:p>
          <a:p>
            <a:r>
              <a:rPr lang="sv-SE" dirty="0"/>
              <a:t>§§ 57-59 Påföljder vid brott mot 33,34 och 39 §§. Skadestånd för oriktigt tolkningsföreträde och veto</a:t>
            </a:r>
          </a:p>
          <a:p>
            <a:r>
              <a:rPr lang="sv-SE" dirty="0"/>
              <a:t>Skadestånd kan jämkas eller sättas ned helt maa skadevållandes ringa skuld, påverkan på stridsåtgärden och den skadevållandes tillgångar (ex. vis deltagande i olovlig stridåtgärd).</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33</a:t>
            </a:fld>
            <a:endParaRPr lang="sv-SE" dirty="0"/>
          </a:p>
        </p:txBody>
      </p:sp>
    </p:spTree>
    <p:extLst>
      <p:ext uri="{BB962C8B-B14F-4D97-AF65-F5344CB8AC3E}">
        <p14:creationId xmlns:p14="http://schemas.microsoft.com/office/powerpoint/2010/main" val="412586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Offentliga sektorn</a:t>
            </a:r>
          </a:p>
        </p:txBody>
      </p:sp>
      <p:sp>
        <p:nvSpPr>
          <p:cNvPr id="5" name="Platshållare för innehåll 4"/>
          <p:cNvSpPr>
            <a:spLocks noGrp="1"/>
          </p:cNvSpPr>
          <p:nvPr>
            <p:ph idx="1"/>
          </p:nvPr>
        </p:nvSpPr>
        <p:spPr/>
        <p:txBody>
          <a:bodyPr/>
          <a:lstStyle/>
          <a:p>
            <a:r>
              <a:rPr lang="sv-SE" dirty="0"/>
              <a:t>Anställda i den offentliga sektorn kan  åläggas disciplinansvar för deltagande i otillåten stridsåtgärd (10 kap LOA)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34</a:t>
            </a:fld>
            <a:endParaRPr lang="sv-SE" dirty="0"/>
          </a:p>
        </p:txBody>
      </p:sp>
    </p:spTree>
    <p:extLst>
      <p:ext uri="{BB962C8B-B14F-4D97-AF65-F5344CB8AC3E}">
        <p14:creationId xmlns:p14="http://schemas.microsoft.com/office/powerpoint/2010/main" val="1598509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599" y="609600"/>
            <a:ext cx="6347713" cy="917448"/>
          </a:xfrm>
        </p:spPr>
        <p:txBody>
          <a:bodyPr>
            <a:normAutofit fontScale="90000"/>
          </a:bodyPr>
          <a:lstStyle/>
          <a:p>
            <a:r>
              <a:rPr lang="sv-SE" dirty="0"/>
              <a:t>Tvisteförhandling och rättegång 63 -70 §§</a:t>
            </a:r>
          </a:p>
        </p:txBody>
      </p:sp>
      <p:sp>
        <p:nvSpPr>
          <p:cNvPr id="5" name="Platshållare för innehåll 4"/>
          <p:cNvSpPr>
            <a:spLocks noGrp="1"/>
          </p:cNvSpPr>
          <p:nvPr>
            <p:ph idx="1"/>
          </p:nvPr>
        </p:nvSpPr>
        <p:spPr>
          <a:xfrm>
            <a:off x="301752" y="1527048"/>
            <a:ext cx="8503920" cy="4494240"/>
          </a:xfrm>
        </p:spPr>
        <p:txBody>
          <a:bodyPr>
            <a:normAutofit/>
          </a:bodyPr>
          <a:lstStyle/>
          <a:p>
            <a:r>
              <a:rPr lang="sv-SE" dirty="0"/>
              <a:t>§63 Lag om rättegång i arbetstvister (1974:371) tillämpas på mål enl. MBL ex. vis tvisteförhandlingar mellan parterna</a:t>
            </a:r>
          </a:p>
          <a:p>
            <a:r>
              <a:rPr lang="sv-SE" dirty="0"/>
              <a:t>§ 64.  § 10 förhandling på lokal och central nivå ska genomföras innan väckande av talan i domstol</a:t>
            </a:r>
          </a:p>
          <a:p>
            <a:r>
              <a:rPr lang="sv-SE" dirty="0"/>
              <a:t>I MBL-tvister är  Arbetsdomstolen (AD) normalt första och enda instans.</a:t>
            </a:r>
          </a:p>
          <a:p>
            <a:r>
              <a:rPr lang="sv-SE" dirty="0"/>
              <a:t>Vissa tvister(där inte arbetstagarorganisation väckt talan) prövas först i Tingsrätt och överprövas i Arbetsdomstolen (ibland krävs då prövningstillstånd i AD).</a:t>
            </a:r>
          </a:p>
          <a:p>
            <a:endParaRPr lang="sv-SE" dirty="0"/>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35</a:t>
            </a:fld>
            <a:endParaRPr lang="sv-SE" dirty="0"/>
          </a:p>
        </p:txBody>
      </p:sp>
    </p:spTree>
    <p:extLst>
      <p:ext uri="{BB962C8B-B14F-4D97-AF65-F5344CB8AC3E}">
        <p14:creationId xmlns:p14="http://schemas.microsoft.com/office/powerpoint/2010/main" val="128197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Undantag från förhandlingsskyldighet</a:t>
            </a:r>
            <a:br>
              <a:rPr lang="sv-SE" dirty="0"/>
            </a:br>
            <a:r>
              <a:rPr lang="sv-SE" dirty="0"/>
              <a:t>som förutsättning för att gå till domstolsprövning</a:t>
            </a:r>
          </a:p>
        </p:txBody>
      </p:sp>
      <p:sp>
        <p:nvSpPr>
          <p:cNvPr id="5" name="Platshållare för innehåll 4"/>
          <p:cNvSpPr>
            <a:spLocks noGrp="1"/>
          </p:cNvSpPr>
          <p:nvPr>
            <p:ph idx="1"/>
          </p:nvPr>
        </p:nvSpPr>
        <p:spPr/>
        <p:txBody>
          <a:bodyPr/>
          <a:lstStyle/>
          <a:p>
            <a:r>
              <a:rPr lang="sv-SE" dirty="0"/>
              <a:t>Olovliga strejker</a:t>
            </a:r>
          </a:p>
          <a:p>
            <a:r>
              <a:rPr lang="sv-SE" dirty="0"/>
              <a:t>Indrivning av ostridig lönefordran</a:t>
            </a:r>
          </a:p>
          <a:p>
            <a:r>
              <a:rPr lang="sv-SE" dirty="0"/>
              <a:t>Förhandlingsvägran</a:t>
            </a:r>
          </a:p>
          <a:p>
            <a:r>
              <a:rPr lang="sv-SE" dirty="0"/>
              <a:t>Yrkande av interimistiska domstolsbeslut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36</a:t>
            </a:fld>
            <a:endParaRPr lang="sv-SE" dirty="0"/>
          </a:p>
        </p:txBody>
      </p:sp>
    </p:spTree>
    <p:extLst>
      <p:ext uri="{BB962C8B-B14F-4D97-AF65-F5344CB8AC3E}">
        <p14:creationId xmlns:p14="http://schemas.microsoft.com/office/powerpoint/2010/main" val="245071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Förhandlingsrätt 10-17 §§</a:t>
            </a:r>
          </a:p>
        </p:txBody>
      </p:sp>
      <p:sp>
        <p:nvSpPr>
          <p:cNvPr id="5" name="Platshållare för innehåll 4"/>
          <p:cNvSpPr>
            <a:spLocks noGrp="1"/>
          </p:cNvSpPr>
          <p:nvPr>
            <p:ph idx="1"/>
          </p:nvPr>
        </p:nvSpPr>
        <p:spPr/>
        <p:txBody>
          <a:bodyPr/>
          <a:lstStyle/>
          <a:p>
            <a:r>
              <a:rPr lang="sv-SE" dirty="0"/>
              <a:t>§ 10 Förhandlingsrätt för arbetstagarorganisation rörande förhållandet mellan arbetsgivaren och medlem som är eller har varit anställd hos arbetsgivaren. Arbetsgivaren har samma rätt. Här rör det frågor där arbetsgivaren </a:t>
            </a:r>
            <a:r>
              <a:rPr lang="sv-SE" u="sng" dirty="0"/>
              <a:t>inte har ensam beslutanderätt </a:t>
            </a:r>
            <a:r>
              <a:rPr lang="sv-SE" dirty="0"/>
              <a:t>dvs den </a:t>
            </a:r>
            <a:r>
              <a:rPr lang="sv-SE" b="1" i="1" dirty="0"/>
              <a:t>allmänna förhandlingsrätten (i alla frågor som inte är medbestämmandefrågor) </a:t>
            </a:r>
            <a:r>
              <a:rPr lang="sv-SE" b="1" i="1"/>
              <a:t>se även MBL § 41d</a:t>
            </a:r>
            <a:endParaRPr lang="sv-SE" b="1" i="1" dirty="0"/>
          </a:p>
          <a:p>
            <a:r>
              <a:rPr lang="sv-SE" dirty="0"/>
              <a:t>Intressefrågor i allmänhet ex vis avtalsfrågor (=avtalsförhandlingar)</a:t>
            </a:r>
          </a:p>
          <a:p>
            <a:r>
              <a:rPr lang="sv-SE" dirty="0"/>
              <a:t>Rättstvister som kan avgöras i Tingsrätt och/eller Arbetsdomstolen (=tvisteförhandlingar)</a:t>
            </a:r>
          </a:p>
          <a:p>
            <a:r>
              <a:rPr lang="sv-SE" dirty="0"/>
              <a:t>Vissa arbetsgivarbeslut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4</a:t>
            </a:fld>
            <a:endParaRPr lang="sv-SE" dirty="0"/>
          </a:p>
        </p:txBody>
      </p:sp>
    </p:spTree>
    <p:extLst>
      <p:ext uri="{BB962C8B-B14F-4D97-AF65-F5344CB8AC3E}">
        <p14:creationId xmlns:p14="http://schemas.microsoft.com/office/powerpoint/2010/main" val="29311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11 Primär förhandlingsskyldighet</a:t>
            </a:r>
          </a:p>
        </p:txBody>
      </p:sp>
      <p:sp>
        <p:nvSpPr>
          <p:cNvPr id="5" name="Platshållare för innehåll 4"/>
          <p:cNvSpPr>
            <a:spLocks noGrp="1"/>
          </p:cNvSpPr>
          <p:nvPr>
            <p:ph idx="1"/>
          </p:nvPr>
        </p:nvSpPr>
        <p:spPr/>
        <p:txBody>
          <a:bodyPr/>
          <a:lstStyle/>
          <a:p>
            <a:r>
              <a:rPr lang="sv-SE" u="heavy" dirty="0"/>
              <a:t>Innan</a:t>
            </a:r>
            <a:r>
              <a:rPr lang="sv-SE" dirty="0"/>
              <a:t> arbetsgivaren beslutar om:</a:t>
            </a:r>
          </a:p>
          <a:p>
            <a:pPr>
              <a:buFontTx/>
              <a:buChar char="-"/>
            </a:pPr>
            <a:r>
              <a:rPr lang="sv-SE" dirty="0"/>
              <a:t>viktigare förändring i sin verksamhet (förhandla med alla kollektivavtalsbärande organisationer)</a:t>
            </a:r>
          </a:p>
          <a:p>
            <a:pPr>
              <a:buFontTx/>
              <a:buChar char="-"/>
            </a:pPr>
            <a:r>
              <a:rPr lang="sv-SE" dirty="0"/>
              <a:t>viktigare förändring av arbets- eller anställningsförhållanden för arbetstagare som tillhör organisationen (förhandla med berörd facklig organisation)</a:t>
            </a:r>
          </a:p>
          <a:p>
            <a:pPr marL="0" indent="0">
              <a:buNone/>
            </a:pPr>
            <a:r>
              <a:rPr lang="sv-SE" dirty="0"/>
              <a:t>  Ska arbetsgivaren på eget initiativ förhandla med     arbetstagarorganisationen/arbetstagar-organisationerna i frågor som typiskt sett är av intresse för den fackliga organisationen (AD 1979:118)</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5</a:t>
            </a:fld>
            <a:endParaRPr lang="sv-SE" dirty="0"/>
          </a:p>
        </p:txBody>
      </p:sp>
    </p:spTree>
    <p:extLst>
      <p:ext uri="{BB962C8B-B14F-4D97-AF65-F5344CB8AC3E}">
        <p14:creationId xmlns:p14="http://schemas.microsoft.com/office/powerpoint/2010/main" val="38081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12 Förstärkt förhandlingsrätt</a:t>
            </a:r>
          </a:p>
        </p:txBody>
      </p:sp>
      <p:sp>
        <p:nvSpPr>
          <p:cNvPr id="5" name="Platshållare för innehåll 4"/>
          <p:cNvSpPr>
            <a:spLocks noGrp="1"/>
          </p:cNvSpPr>
          <p:nvPr>
            <p:ph idx="1"/>
          </p:nvPr>
        </p:nvSpPr>
        <p:spPr>
          <a:xfrm>
            <a:off x="609599" y="1930400"/>
            <a:ext cx="6347714" cy="4318000"/>
          </a:xfrm>
        </p:spPr>
        <p:txBody>
          <a:bodyPr>
            <a:normAutofit lnSpcReduction="10000"/>
          </a:bodyPr>
          <a:lstStyle/>
          <a:p>
            <a:r>
              <a:rPr lang="sv-SE" dirty="0"/>
              <a:t>I andra fall än som avses i § 11 ska arbetsgivaren som avses i § 11 på begäran av arbetstagarorganisationen förhandla med organisationen innan arbetsgivaren fattar eller verkställer beslut som rör medlem i organisationen</a:t>
            </a:r>
            <a:br>
              <a:rPr lang="sv-SE" dirty="0"/>
            </a:br>
            <a:br>
              <a:rPr lang="sv-SE" dirty="0"/>
            </a:br>
            <a:r>
              <a:rPr lang="sv-SE" dirty="0"/>
              <a:t>Förhandlingsberättigad är enbart organisation som har eller brukar ha kollektivavtalsförhållande till arbetsgivaren </a:t>
            </a:r>
          </a:p>
          <a:p>
            <a:r>
              <a:rPr lang="sv-SE" dirty="0"/>
              <a:t>Avgörande för förhandlingsrätten är att arbetstagarorganisationen har medlemmar anställda hos arbetsgivaren.</a:t>
            </a:r>
          </a:p>
          <a:p>
            <a:r>
              <a:rPr lang="sv-SE" dirty="0"/>
              <a:t>Saknar arbetsgivaren helt kollektivavtal ska förhandling genomföras med samtliga berörda fackliga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6</a:t>
            </a:fld>
            <a:endParaRPr lang="sv-SE" dirty="0"/>
          </a:p>
        </p:txBody>
      </p:sp>
    </p:spTree>
    <p:extLst>
      <p:ext uri="{BB962C8B-B14F-4D97-AF65-F5344CB8AC3E}">
        <p14:creationId xmlns:p14="http://schemas.microsoft.com/office/powerpoint/2010/main" val="344398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34400" cy="758952"/>
          </a:xfrm>
        </p:spPr>
        <p:txBody>
          <a:bodyPr>
            <a:normAutofit fontScale="90000"/>
          </a:bodyPr>
          <a:lstStyle/>
          <a:p>
            <a:r>
              <a:rPr lang="sv-SE" dirty="0"/>
              <a:t>§ 13 Förstärkt förhandlingsrätt för inte kollektivavtalsbunden organisation</a:t>
            </a:r>
          </a:p>
        </p:txBody>
      </p:sp>
      <p:sp>
        <p:nvSpPr>
          <p:cNvPr id="5" name="Platshållare för innehåll 4"/>
          <p:cNvSpPr>
            <a:spLocks noGrp="1"/>
          </p:cNvSpPr>
          <p:nvPr>
            <p:ph idx="1"/>
          </p:nvPr>
        </p:nvSpPr>
        <p:spPr/>
        <p:txBody>
          <a:bodyPr/>
          <a:lstStyle/>
          <a:p>
            <a:r>
              <a:rPr lang="sv-SE" dirty="0"/>
              <a:t>Förhandlingsrätt avseende särskilt  arbets- eller anställningsförhållanden  för arbetstagare som tillhör arbetstagarorganisation utan kollektivavtalsförhållande med arbetsgivaren.</a:t>
            </a:r>
          </a:p>
          <a:p>
            <a:r>
              <a:rPr lang="sv-SE" dirty="0"/>
              <a:t>Arbetsgivaren är förhandlingsskyldig jml §§ 11-12 med den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7</a:t>
            </a:fld>
            <a:endParaRPr lang="sv-SE" dirty="0"/>
          </a:p>
        </p:txBody>
      </p:sp>
    </p:spTree>
    <p:extLst>
      <p:ext uri="{BB962C8B-B14F-4D97-AF65-F5344CB8AC3E}">
        <p14:creationId xmlns:p14="http://schemas.microsoft.com/office/powerpoint/2010/main" val="302829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14 central förhandling</a:t>
            </a:r>
          </a:p>
        </p:txBody>
      </p:sp>
      <p:sp>
        <p:nvSpPr>
          <p:cNvPr id="5" name="Platshållare för innehåll 4"/>
          <p:cNvSpPr>
            <a:spLocks noGrp="1"/>
          </p:cNvSpPr>
          <p:nvPr>
            <p:ph idx="1"/>
          </p:nvPr>
        </p:nvSpPr>
        <p:spPr/>
        <p:txBody>
          <a:bodyPr/>
          <a:lstStyle/>
          <a:p>
            <a:r>
              <a:rPr lang="sv-SE" dirty="0"/>
              <a:t>Om det finns lokal arbetstagarorganisation ska förhandlingsskyldigheten enl. §§ 11-13 fullgöras i förhandling i första hand  med denna</a:t>
            </a:r>
          </a:p>
          <a:p>
            <a:r>
              <a:rPr lang="sv-SE" dirty="0"/>
              <a:t>Om man inte uppnår enighet i förhandling med lokal arbetstagarorganisation (om det finns sådan), ska arbetsgivaren efter begäran förhandla med den centrala arbetstagarorganisationen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8</a:t>
            </a:fld>
            <a:endParaRPr lang="sv-SE" dirty="0"/>
          </a:p>
        </p:txBody>
      </p:sp>
    </p:spTree>
    <p:extLst>
      <p:ext uri="{BB962C8B-B14F-4D97-AF65-F5344CB8AC3E}">
        <p14:creationId xmlns:p14="http://schemas.microsoft.com/office/powerpoint/2010/main" val="141288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15 Förhandlingsskyldighet</a:t>
            </a:r>
          </a:p>
        </p:txBody>
      </p:sp>
      <p:sp>
        <p:nvSpPr>
          <p:cNvPr id="5" name="Platshållare för innehåll 4"/>
          <p:cNvSpPr>
            <a:spLocks noGrp="1"/>
          </p:cNvSpPr>
          <p:nvPr>
            <p:ph idx="1"/>
          </p:nvPr>
        </p:nvSpPr>
        <p:spPr/>
        <p:txBody>
          <a:bodyPr>
            <a:normAutofit/>
          </a:bodyPr>
          <a:lstStyle/>
          <a:p>
            <a:r>
              <a:rPr lang="sv-SE" dirty="0"/>
              <a:t>Part som är förhandlingsskyldig ska inställa sig till förhandlingssammanträde.</a:t>
            </a:r>
          </a:p>
          <a:p>
            <a:r>
              <a:rPr lang="sv-SE" dirty="0"/>
              <a:t>Om förhandlingen rör uppsägning på grund av arbetsbrist ska arbetsgivaren i god tid skriftligen underrätta  motparten om detaljer om den tilltänkta åtgärden</a:t>
            </a:r>
          </a:p>
          <a:p>
            <a:r>
              <a:rPr lang="sv-SE" dirty="0"/>
              <a:t>§ 16 Den som vill förhandla ska göra framställning om förhandling</a:t>
            </a:r>
            <a:r>
              <a:rPr lang="sv-SE"/>
              <a:t>, skriftligt </a:t>
            </a:r>
            <a:r>
              <a:rPr lang="sv-SE" dirty="0"/>
              <a:t>och ange förhandlingsfrågan</a:t>
            </a:r>
          </a:p>
          <a:p>
            <a:r>
              <a:rPr lang="sv-SE" dirty="0"/>
              <a:t>§ 17 Arbetstagare som företräder organisationen vid förhandlingen får inte vägras skälig ledighet för att delta i förhandlingen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9</a:t>
            </a:fld>
            <a:endParaRPr lang="sv-SE" dirty="0"/>
          </a:p>
        </p:txBody>
      </p:sp>
    </p:spTree>
    <p:extLst>
      <p:ext uri="{BB962C8B-B14F-4D97-AF65-F5344CB8AC3E}">
        <p14:creationId xmlns:p14="http://schemas.microsoft.com/office/powerpoint/2010/main" val="306740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1.0</_lisam_PublishedVersion>
  </documentManagement>
</p:properties>
</file>

<file path=customXml/itemProps1.xml><?xml version="1.0" encoding="utf-8"?>
<ds:datastoreItem xmlns:ds="http://schemas.openxmlformats.org/officeDocument/2006/customXml" ds:itemID="{72C785CF-4DC5-4703-BE78-64357A28CD00}"/>
</file>

<file path=customXml/itemProps2.xml><?xml version="1.0" encoding="utf-8"?>
<ds:datastoreItem xmlns:ds="http://schemas.openxmlformats.org/officeDocument/2006/customXml" ds:itemID="{3E4EE528-00B0-4050-B588-9641E19B2931}"/>
</file>

<file path=customXml/itemProps3.xml><?xml version="1.0" encoding="utf-8"?>
<ds:datastoreItem xmlns:ds="http://schemas.openxmlformats.org/officeDocument/2006/customXml" ds:itemID="{19D33667-5CA8-4EAB-AF86-83816EFD5D0D}"/>
</file>

<file path=docProps/app.xml><?xml version="1.0" encoding="utf-8"?>
<Properties xmlns="http://schemas.openxmlformats.org/officeDocument/2006/extended-properties" xmlns:vt="http://schemas.openxmlformats.org/officeDocument/2006/docPropsVTypes">
  <Template>Facet</Template>
  <TotalTime>585</TotalTime>
  <Words>1937</Words>
  <Application>Microsoft Office PowerPoint</Application>
  <PresentationFormat>Bildspel på skärmen (4:3)</PresentationFormat>
  <Paragraphs>227</Paragraphs>
  <Slides>36</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36</vt:i4>
      </vt:variant>
    </vt:vector>
  </HeadingPairs>
  <TitlesOfParts>
    <vt:vector size="42" baseType="lpstr">
      <vt:lpstr>Arial</vt:lpstr>
      <vt:lpstr>Calibri</vt:lpstr>
      <vt:lpstr>Garamond</vt:lpstr>
      <vt:lpstr>Trebuchet MS</vt:lpstr>
      <vt:lpstr>Wingdings 3</vt:lpstr>
      <vt:lpstr>Fasett</vt:lpstr>
      <vt:lpstr>PowerPoint-presentation</vt:lpstr>
      <vt:lpstr>Undantag från MBL:s tillämpning</vt:lpstr>
      <vt:lpstr>MBL:s tillämpningsområde 1-6 §§  Föreningsrätt 7-9 §§</vt:lpstr>
      <vt:lpstr>Förhandlingsrätt 10-17 §§</vt:lpstr>
      <vt:lpstr>§ 11 Primär förhandlingsskyldighet</vt:lpstr>
      <vt:lpstr>§ 12 Förstärkt förhandlingsrätt</vt:lpstr>
      <vt:lpstr>§ 13 Förstärkt förhandlingsrätt för inte kollektivavtalsbunden organisation</vt:lpstr>
      <vt:lpstr>§ 14 central förhandling</vt:lpstr>
      <vt:lpstr>§ 15 Förhandlingsskyldighet</vt:lpstr>
      <vt:lpstr>Rätt till information §§ 18-22</vt:lpstr>
      <vt:lpstr>Rätt till fortlöpande information, forts</vt:lpstr>
      <vt:lpstr>Kollektivavtal 23-32 §§</vt:lpstr>
      <vt:lpstr>Bundenhet av kollektivavtal § 26</vt:lpstr>
      <vt:lpstr>§ 27 Giltiga avvikelser från kollektivavtal</vt:lpstr>
      <vt:lpstr>§ 28 Kollektivavtalets verkan  vid överlåtelse av företag</vt:lpstr>
      <vt:lpstr>§ 30 Uppsägning av kollektivavtal</vt:lpstr>
      <vt:lpstr>§ 32 Medbestämmande genom kollektivavtal</vt:lpstr>
      <vt:lpstr>Samverkansavtal</vt:lpstr>
      <vt:lpstr>Tolkningsföreträde för arbetstagar- organisationer §§ 33-36</vt:lpstr>
      <vt:lpstr>Tolkningsföreträde för arbetstagar- organisationer §§ 36-37</vt:lpstr>
      <vt:lpstr>Facklig vetorätt i vissa fall 38-40 §§</vt:lpstr>
      <vt:lpstr>Bärare av vetorätten § 39</vt:lpstr>
      <vt:lpstr>Fredsplikt 41-45 §§</vt:lpstr>
      <vt:lpstr>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  </vt:lpstr>
      <vt:lpstr>PowerPoint-presentation</vt:lpstr>
      <vt:lpstr>PowerPoint-presentation</vt:lpstr>
      <vt:lpstr>PowerPoint-presentation</vt:lpstr>
      <vt:lpstr>Fredsplikt forts.</vt:lpstr>
      <vt:lpstr>Fredsplikt forts</vt:lpstr>
      <vt:lpstr>Stridsåtgärder i Offentliga sektorn</vt:lpstr>
      <vt:lpstr>Varselregler § 45</vt:lpstr>
      <vt:lpstr>Medling 46-53 §§</vt:lpstr>
      <vt:lpstr>Skadestånd och andra påföljder 54-62 §§</vt:lpstr>
      <vt:lpstr>Offentliga sektorn</vt:lpstr>
      <vt:lpstr>Tvisteförhandling och rättegång 63 -70 §§</vt:lpstr>
      <vt:lpstr>Undantag från förhandlingsskyldighet som förutsättning för att gå till domstolsprövning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Pher Widén</dc:creator>
  <cp:lastModifiedBy>Pher Widen</cp:lastModifiedBy>
  <cp:revision>127</cp:revision>
  <dcterms:created xsi:type="dcterms:W3CDTF">2016-09-04T20:06:50Z</dcterms:created>
  <dcterms:modified xsi:type="dcterms:W3CDTF">2019-10-08T22:32:37Z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